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jGpDVGSY0PErc1LSXOrZJL9xA9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customschemas.google.com/relationships/presentationmetadata" Target="meta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9ed82075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c9ed820757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887448ebd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gb887448ebd_1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9ed82075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c9ed820757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9ed82075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gc9ed820757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9ed82075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gc9ed820757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9ed82075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c9ed820757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9ed82075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gc9ed820757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9ed82075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gc9ed820757_0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9ed820757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c9ed820757_0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9ed82075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gc9ed820757_0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887448eb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b887448e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9ed820757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c9ed820757_0_1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9ed82075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c9ed820757_0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9ed82075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gc9ed820757_0_1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9ed82075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gc9ed820757_0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9ed820757_0_1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9ed820757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9ed82075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c9ed820757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9ed82075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c9ed820757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887448eb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gb887448ebd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9ed82075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c9ed820757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aps.sa.ucsb.edu/services/long-term-counseling/community-referral" TargetMode="External"/><Relationship Id="rId4" Type="http://schemas.openxmlformats.org/officeDocument/2006/relationships/hyperlink" Target="https://caps.sa.ucsb.edu/community-provider-database" TargetMode="External"/><Relationship Id="rId5" Type="http://schemas.openxmlformats.org/officeDocument/2006/relationships/slide" Target="/ppt/slides/slide3.xml"/><Relationship Id="rId6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livehealthonline.com/" TargetMode="External"/><Relationship Id="rId4" Type="http://schemas.openxmlformats.org/officeDocument/2006/relationships/slide" Target="/ppt/slides/slide3.xml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aps.sa.ucsb.edu/outreach" TargetMode="External"/><Relationship Id="rId4" Type="http://schemas.openxmlformats.org/officeDocument/2006/relationships/hyperlink" Target="https://docs.google.com/forms/d/e/1FAIpQLSdlsIgvl7qz3IfSzkVmTgjeB4EoehqH6kKrtGtVmlP3Vn2xiw/viewform" TargetMode="External"/><Relationship Id="rId5" Type="http://schemas.openxmlformats.org/officeDocument/2006/relationships/slide" Target="/ppt/slides/slide3.xml"/><Relationship Id="rId6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aps.sa.ucsb.edu/services/group-counseling/group-counseling-program-summer-2021" TargetMode="External"/><Relationship Id="rId4" Type="http://schemas.openxmlformats.org/officeDocument/2006/relationships/slide" Target="/ppt/slides/slide3.xml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aps.sa.ucsb.edu/services/consultation" TargetMode="External"/><Relationship Id="rId4" Type="http://schemas.openxmlformats.org/officeDocument/2006/relationships/hyperlink" Target="http://www.sa.ucsb.edu/responding-to-distressed-students/welcome" TargetMode="External"/><Relationship Id="rId5" Type="http://schemas.openxmlformats.org/officeDocument/2006/relationships/slide" Target="/ppt/slides/slide3.xml"/><Relationship Id="rId6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aps.sa.ucsb.edu/resources/crisis-assistance" TargetMode="External"/><Relationship Id="rId4" Type="http://schemas.openxmlformats.org/officeDocument/2006/relationships/hyperlink" Target="https://wellbeing.ucsb.edu/" TargetMode="External"/><Relationship Id="rId5" Type="http://schemas.openxmlformats.org/officeDocument/2006/relationships/slide" Target="/ppt/slides/slide3.xml"/><Relationship Id="rId6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ucsbmhp.com/" TargetMode="External"/><Relationship Id="rId4" Type="http://schemas.openxmlformats.org/officeDocument/2006/relationships/slide" Target="/ppt/slides/slide4.xml"/><Relationship Id="rId5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ucsbmhp.com/services.html" TargetMode="External"/><Relationship Id="rId4" Type="http://schemas.openxmlformats.org/officeDocument/2006/relationships/hyperlink" Target="http://www.ucsbmhp.com/services.html" TargetMode="External"/><Relationship Id="rId5" Type="http://schemas.openxmlformats.org/officeDocument/2006/relationships/hyperlink" Target="https://www.instagram.com/ucsbmentalhealthpeers/" TargetMode="External"/><Relationship Id="rId6" Type="http://schemas.openxmlformats.org/officeDocument/2006/relationships/slide" Target="/ppt/slides/slide4.xml"/><Relationship Id="rId7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slide" Target="/ppt/slides/slide4.xml"/><Relationship Id="rId5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4.xml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23.xml"/><Relationship Id="rId11" Type="http://schemas.openxmlformats.org/officeDocument/2006/relationships/slide" Target="/ppt/slides/slide14.xml"/><Relationship Id="rId10" Type="http://schemas.openxmlformats.org/officeDocument/2006/relationships/slide" Target="/ppt/slides/slide8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slide" Target="/ppt/slides/slide3.xml"/><Relationship Id="rId9" Type="http://schemas.openxmlformats.org/officeDocument/2006/relationships/slide" Target="/ppt/slides/slide9.xml"/><Relationship Id="rId15" Type="http://schemas.openxmlformats.org/officeDocument/2006/relationships/slide" Target="/ppt/slides/slide18.xml"/><Relationship Id="rId14" Type="http://schemas.openxmlformats.org/officeDocument/2006/relationships/slide" Target="/ppt/slides/slide15.xml"/><Relationship Id="rId17" Type="http://schemas.openxmlformats.org/officeDocument/2006/relationships/slide" Target="/ppt/slides/slide20.xml"/><Relationship Id="rId16" Type="http://schemas.openxmlformats.org/officeDocument/2006/relationships/slide" Target="/ppt/slides/slide19.xml"/><Relationship Id="rId5" Type="http://schemas.openxmlformats.org/officeDocument/2006/relationships/slide" Target="/ppt/slides/slide4.xml"/><Relationship Id="rId19" Type="http://schemas.openxmlformats.org/officeDocument/2006/relationships/slide" Target="/ppt/slides/slide22.xml"/><Relationship Id="rId6" Type="http://schemas.openxmlformats.org/officeDocument/2006/relationships/slide" Target="/ppt/slides/slide7.xml"/><Relationship Id="rId18" Type="http://schemas.openxmlformats.org/officeDocument/2006/relationships/slide" Target="/ppt/slides/slide22.xml"/><Relationship Id="rId7" Type="http://schemas.openxmlformats.org/officeDocument/2006/relationships/slide" Target="/ppt/slides/slide11.xml"/><Relationship Id="rId8" Type="http://schemas.openxmlformats.org/officeDocument/2006/relationships/slide" Target="/ppt/slides/slide10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4.xml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4.xml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4.xml"/><Relationship Id="rId4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4.xm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9" Type="http://schemas.openxmlformats.org/officeDocument/2006/relationships/slide" Target="/ppt/slides/slide9.xml"/><Relationship Id="rId15" Type="http://schemas.openxmlformats.org/officeDocument/2006/relationships/slide" Target="/ppt/slides/slide15.xml"/><Relationship Id="rId14" Type="http://schemas.openxmlformats.org/officeDocument/2006/relationships/slide" Target="/ppt/slides/slide14.xml"/><Relationship Id="rId5" Type="http://schemas.openxmlformats.org/officeDocument/2006/relationships/slide" Target="/ppt/slides/slide7.xml"/><Relationship Id="rId6" Type="http://schemas.openxmlformats.org/officeDocument/2006/relationships/slide" Target="/ppt/slides/slide8.xml"/><Relationship Id="rId7" Type="http://schemas.openxmlformats.org/officeDocument/2006/relationships/slide" Target="/ppt/slides/slide8.xml"/><Relationship Id="rId8" Type="http://schemas.openxmlformats.org/officeDocument/2006/relationships/slide" Target="/ppt/slides/slide8.xml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slide" Target="/ppt/slides/slide2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16.xml"/><Relationship Id="rId4" Type="http://schemas.openxmlformats.org/officeDocument/2006/relationships/slide" Target="/ppt/slides/slide17.xml"/><Relationship Id="rId9" Type="http://schemas.openxmlformats.org/officeDocument/2006/relationships/slide" Target="/ppt/slides/slide22.xml"/><Relationship Id="rId5" Type="http://schemas.openxmlformats.org/officeDocument/2006/relationships/slide" Target="/ppt/slides/slide18.xml"/><Relationship Id="rId6" Type="http://schemas.openxmlformats.org/officeDocument/2006/relationships/slide" Target="/ppt/slides/slide19.xml"/><Relationship Id="rId7" Type="http://schemas.openxmlformats.org/officeDocument/2006/relationships/slide" Target="/ppt/slides/slide20.xml"/><Relationship Id="rId8" Type="http://schemas.openxmlformats.org/officeDocument/2006/relationships/slide" Target="/ppt/slides/slide2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aps.sa.ucsb.edu/" TargetMode="External"/><Relationship Id="rId4" Type="http://schemas.openxmlformats.org/officeDocument/2006/relationships/slide" Target="/ppt/slides/slide3.xml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3.xml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aps.sa.ucsb.edu/services/overview-of-services" TargetMode="External"/><Relationship Id="rId4" Type="http://schemas.openxmlformats.org/officeDocument/2006/relationships/hyperlink" Target="https://docs.google.com/forms/d/e/1FAIpQLSeRqXHcZGMl-IEn38CcVgBxCOgMNIxEkvZ42yKHlLGLK44IfQ/viewform" TargetMode="External"/><Relationship Id="rId5" Type="http://schemas.openxmlformats.org/officeDocument/2006/relationships/slide" Target="/ppt/slides/slide3.xml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aps.sa.ucsb.edu/services/short-term-counseling" TargetMode="External"/><Relationship Id="rId4" Type="http://schemas.openxmlformats.org/officeDocument/2006/relationships/slide" Target="/ppt/slides/slide3.xml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aps.sa.ucsb.edu/services/single-session-therapy" TargetMode="External"/><Relationship Id="rId4" Type="http://schemas.openxmlformats.org/officeDocument/2006/relationships/slide" Target="/ppt/slides/slide3.xml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409856" y="1456659"/>
            <a:ext cx="9144000" cy="4167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</a:pPr>
            <a:r>
              <a:rPr b="1" lang="en-US" sz="3400">
                <a:solidFill>
                  <a:schemeClr val="accent6"/>
                </a:solidFill>
              </a:rPr>
              <a:t>木禾心理 </a:t>
            </a:r>
            <a:endParaRPr b="1" sz="3400"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</a:pPr>
            <a:r>
              <a:rPr b="1" lang="en-US" sz="3400">
                <a:solidFill>
                  <a:schemeClr val="accent6"/>
                </a:solidFill>
              </a:rPr>
              <a:t>University of California, Santa Barbara </a:t>
            </a:r>
            <a:endParaRPr b="1" sz="3400"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</a:pPr>
            <a:r>
              <a:rPr b="1" lang="en-US" sz="3900">
                <a:solidFill>
                  <a:schemeClr val="accent6"/>
                </a:solidFill>
              </a:rPr>
              <a:t>心理咨询资源整理</a:t>
            </a:r>
            <a:br>
              <a:rPr b="1" lang="en-US" sz="5400">
                <a:solidFill>
                  <a:schemeClr val="accent6"/>
                </a:solidFill>
              </a:rPr>
            </a:br>
            <a:br>
              <a:rPr b="1" lang="en-US" sz="5400">
                <a:solidFill>
                  <a:schemeClr val="accent6"/>
                </a:solidFill>
              </a:rPr>
            </a:br>
            <a:r>
              <a:rPr b="1" lang="en-US" sz="2430"/>
              <a:t>更新于8/7/2021 yx</a:t>
            </a:r>
            <a:endParaRPr b="1" sz="2430"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5241" y="5507350"/>
            <a:ext cx="2971800" cy="9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9ed820757_0_37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Long</a:t>
            </a:r>
            <a:r>
              <a:rPr b="1" lang="en-US">
                <a:solidFill>
                  <a:schemeClr val="accent6"/>
                </a:solidFill>
              </a:rPr>
              <a:t>-Term Individual Counseling</a:t>
            </a:r>
            <a:br>
              <a:rPr lang="en-US"/>
            </a:br>
            <a:r>
              <a:rPr lang="en-US" sz="2700" u="sng">
                <a:solidFill>
                  <a:schemeClr val="hlink"/>
                </a:solidFill>
                <a:hlinkClick r:id="rId3"/>
              </a:rPr>
              <a:t>https://caps.sa.ucsb.edu/services/long-term-counseling/community-referral</a:t>
            </a:r>
            <a:endParaRPr sz="2700"/>
          </a:p>
        </p:txBody>
      </p:sp>
      <p:sp>
        <p:nvSpPr>
          <p:cNvPr id="162" name="Google Shape;162;gc9ed820757_0_37"/>
          <p:cNvSpPr txBox="1"/>
          <p:nvPr>
            <p:ph idx="1" type="body"/>
          </p:nvPr>
        </p:nvSpPr>
        <p:spPr>
          <a:xfrm>
            <a:off x="540489" y="19106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将同学推荐给其他的mental health provider进行长期咨询，需要先完成initial brief assessment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Community Provider: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https://caps.sa.ucsb.edu/community-provider-database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大部分长期咨询的第一次都会安排在initial brief assessment后的一周内进行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收费，paid with health insurance：UC Ship前三次免费，后面每次15美元；其他保险具体参考学校网站</a:t>
            </a:r>
            <a:endParaRPr sz="2200"/>
          </a:p>
        </p:txBody>
      </p:sp>
      <p:pic>
        <p:nvPicPr>
          <p:cNvPr id="163" name="Google Shape;163;gc9ed820757_0_37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286800" y="32260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887448ebd_1_24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LiveHealth-</a:t>
            </a:r>
            <a:r>
              <a:rPr b="1" lang="en-US">
                <a:solidFill>
                  <a:schemeClr val="accent6"/>
                </a:solidFill>
              </a:rPr>
              <a:t>Teletherapy</a:t>
            </a:r>
            <a:br>
              <a:rPr lang="en-US"/>
            </a:br>
            <a:r>
              <a:rPr lang="en-US" sz="2800" u="sng">
                <a:solidFill>
                  <a:schemeClr val="hlink"/>
                </a:solidFill>
                <a:hlinkClick r:id="rId3"/>
              </a:rPr>
              <a:t>http://livehealthonline.com/</a:t>
            </a:r>
            <a:endParaRPr sz="2800"/>
          </a:p>
        </p:txBody>
      </p:sp>
      <p:sp>
        <p:nvSpPr>
          <p:cNvPr id="169" name="Google Shape;169;gb887448ebd_1_24"/>
          <p:cNvSpPr txBox="1"/>
          <p:nvPr>
            <p:ph idx="1" type="body"/>
          </p:nvPr>
        </p:nvSpPr>
        <p:spPr>
          <a:xfrm>
            <a:off x="540489" y="19106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一个线上的咨询平台，有app，不需要CAPS的referral也可以使用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UC Ship没有co-pay，其他保险有co-pay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/>
              <a:t>Hours</a:t>
            </a:r>
            <a:r>
              <a:rPr lang="en-US" sz="2200"/>
              <a:t>: 7am to 9pm including weekend appointments</a:t>
            </a:r>
            <a:endParaRPr sz="2200"/>
          </a:p>
        </p:txBody>
      </p:sp>
      <p:pic>
        <p:nvPicPr>
          <p:cNvPr id="170" name="Google Shape;170;gb887448ebd_1_24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9ed820757_0_54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Outreach</a:t>
            </a:r>
            <a:br>
              <a:rPr lang="en-US"/>
            </a:br>
            <a:r>
              <a:rPr lang="en-US" sz="2800" u="sng">
                <a:solidFill>
                  <a:schemeClr val="hlink"/>
                </a:solidFill>
                <a:hlinkClick r:id="rId3"/>
              </a:rPr>
              <a:t>https://caps.sa.ucsb.edu/outreach</a:t>
            </a:r>
            <a:r>
              <a:rPr lang="en-US" sz="2800"/>
              <a:t> </a:t>
            </a:r>
            <a:endParaRPr sz="2800"/>
          </a:p>
        </p:txBody>
      </p:sp>
      <p:sp>
        <p:nvSpPr>
          <p:cNvPr id="176" name="Google Shape;176;gc9ed820757_0_54"/>
          <p:cNvSpPr txBox="1"/>
          <p:nvPr>
            <p:ph idx="1" type="body"/>
          </p:nvPr>
        </p:nvSpPr>
        <p:spPr>
          <a:xfrm>
            <a:off x="540489" y="19106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帮助解决学校里学生组织内的问题</a:t>
            </a:r>
            <a:endParaRPr sz="22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FF0000"/>
                </a:solidFill>
              </a:rPr>
              <a:t>至少提前两周提交</a:t>
            </a:r>
            <a:r>
              <a:rPr lang="en-US" sz="2200"/>
              <a:t>online request form: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https://docs.google.com/forms/d/e/1FAIpQLSdlsIgvl7qz3IfSzkVmTgjeB4EoehqH6kKrtGtVmlP3Vn2xiw/viewform</a:t>
            </a:r>
            <a:r>
              <a:rPr lang="en-US" sz="2200"/>
              <a:t> 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77" name="Google Shape;177;gc9ed820757_0_54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9ed820757_0_62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Group Counseling Programs</a:t>
            </a:r>
            <a:br>
              <a:rPr lang="en-US"/>
            </a:br>
            <a:r>
              <a:rPr lang="en-US" sz="2000" u="sng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https://caps.sa.ucsb.edu/services/group-counseling/group-counseling-program-summer-2021</a:t>
            </a:r>
            <a:endParaRPr sz="2000"/>
          </a:p>
        </p:txBody>
      </p:sp>
      <p:sp>
        <p:nvSpPr>
          <p:cNvPr id="183" name="Google Shape;183;gc9ed820757_0_62"/>
          <p:cNvSpPr txBox="1"/>
          <p:nvPr>
            <p:ph idx="1" type="body"/>
          </p:nvPr>
        </p:nvSpPr>
        <p:spPr>
          <a:xfrm>
            <a:off x="540489" y="19106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帮助学生学习一些应对压力或者建立团体(build community)的技巧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分为三种：Psychoeducation &amp; Skills Groups; Community Groups; Interpersonal Process Groups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每学期会更新，具体参考CAPS官网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免费（包含在student fee里）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00"/>
              <a:buChar char="•"/>
            </a:pPr>
            <a:r>
              <a:rPr lang="en-US" sz="2200">
                <a:solidFill>
                  <a:srgbClr val="FF0000"/>
                </a:solidFill>
              </a:rPr>
              <a:t>链接会每学期更新，具体信息参考CAPS网站</a:t>
            </a:r>
            <a:endParaRPr sz="2200">
              <a:solidFill>
                <a:srgbClr val="FF0000"/>
              </a:solidFill>
            </a:endParaRPr>
          </a:p>
        </p:txBody>
      </p:sp>
      <p:pic>
        <p:nvPicPr>
          <p:cNvPr id="184" name="Google Shape;184;gc9ed820757_0_62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286800" y="32260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9ed820757_0_76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Consultation</a:t>
            </a:r>
            <a:br>
              <a:rPr lang="en-US"/>
            </a:br>
            <a:r>
              <a:rPr lang="en-US" sz="2800" u="sng">
                <a:solidFill>
                  <a:schemeClr val="hlink"/>
                </a:solidFill>
                <a:hlinkClick r:id="rId3"/>
              </a:rPr>
              <a:t>https://caps.sa.ucsb.edu/services/consultation</a:t>
            </a:r>
            <a:r>
              <a:rPr lang="en-US" sz="2800"/>
              <a:t> </a:t>
            </a:r>
            <a:endParaRPr sz="2800"/>
          </a:p>
        </p:txBody>
      </p:sp>
      <p:sp>
        <p:nvSpPr>
          <p:cNvPr id="190" name="Google Shape;190;gc9ed820757_0_76"/>
          <p:cNvSpPr txBox="1"/>
          <p:nvPr>
            <p:ph idx="1" type="body"/>
          </p:nvPr>
        </p:nvSpPr>
        <p:spPr>
          <a:xfrm>
            <a:off x="540489" y="19106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帮助咨询其他人（不是本人）的心理问题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建议同学联系Student Mental Health Coordination Services (805) 893 - 3030或者通过这个链接提交一个online report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http://www.sa.ucsb.edu/responding-to-distressed-students/welcome</a:t>
            </a:r>
            <a:r>
              <a:rPr lang="en-US" sz="2200"/>
              <a:t> </a:t>
            </a:r>
            <a:endParaRPr sz="2200"/>
          </a:p>
        </p:txBody>
      </p:sp>
      <p:pic>
        <p:nvPicPr>
          <p:cNvPr id="191" name="Google Shape;191;gc9ed820757_0_76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9ed820757_0_83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Crisis Assistance</a:t>
            </a:r>
            <a:br>
              <a:rPr lang="en-US"/>
            </a:br>
            <a:r>
              <a:rPr lang="en-US" sz="2800" u="sng">
                <a:solidFill>
                  <a:schemeClr val="hlink"/>
                </a:solidFill>
                <a:hlinkClick r:id="rId3"/>
              </a:rPr>
              <a:t>https://caps.sa.ucsb.edu/resources/crisis-assistance</a:t>
            </a:r>
            <a:r>
              <a:rPr lang="en-US" sz="2800"/>
              <a:t> </a:t>
            </a:r>
            <a:endParaRPr sz="2800"/>
          </a:p>
        </p:txBody>
      </p:sp>
      <p:sp>
        <p:nvSpPr>
          <p:cNvPr id="197" name="Google Shape;197;gc9ed820757_0_83"/>
          <p:cNvSpPr txBox="1"/>
          <p:nvPr>
            <p:ph idx="1" type="body"/>
          </p:nvPr>
        </p:nvSpPr>
        <p:spPr>
          <a:xfrm>
            <a:off x="540489" y="19106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危机干预，直接和本人对话或者向周围的人（包括家人，朋友，教职员工，宿舍工作人员或其他学校工作人员）提供咨询服务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UCSB After-Hours Phone Counseling: 805.893.4411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Emergency/Police/Paramedics: 911 (or 9-911 for on-campus phones)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Suicide Prevention Lifeline: 1.800.273.TALK (8255)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Student Health Social Work Services: 805.893.3087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Distressed Student Response: 805.893.3030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Visit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wellbeing.ucsb.edu</a:t>
            </a:r>
            <a:r>
              <a:rPr lang="en-US" sz="2200"/>
              <a:t> for more campus resources</a:t>
            </a:r>
            <a:endParaRPr sz="2200"/>
          </a:p>
        </p:txBody>
      </p:sp>
      <p:pic>
        <p:nvPicPr>
          <p:cNvPr id="198" name="Google Shape;198;gc9ed820757_0_83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9ed820757_0_95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MHP</a:t>
            </a:r>
            <a:r>
              <a:rPr b="1" lang="en-US">
                <a:solidFill>
                  <a:schemeClr val="accent6"/>
                </a:solidFill>
              </a:rPr>
              <a:t>联系方式</a:t>
            </a:r>
            <a:endParaRPr sz="2800"/>
          </a:p>
        </p:txBody>
      </p:sp>
      <p:sp>
        <p:nvSpPr>
          <p:cNvPr id="204" name="Google Shape;204;gc9ed820757_0_95"/>
          <p:cNvSpPr txBox="1"/>
          <p:nvPr>
            <p:ph idx="1" type="body"/>
          </p:nvPr>
        </p:nvSpPr>
        <p:spPr>
          <a:xfrm>
            <a:off x="540489" y="19106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资讯中心名称：</a:t>
            </a:r>
            <a:r>
              <a:rPr lang="en-US" sz="2000"/>
              <a:t>Mental Health Peer Program</a:t>
            </a:r>
            <a:r>
              <a:rPr lang="en-US" sz="2000"/>
              <a:t> (MHP)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资讯中心官方网站: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http://www.ucsbmhp.com/</a:t>
            </a:r>
            <a:r>
              <a:rPr lang="en-US" sz="2000"/>
              <a:t> 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Contact information: 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u="sng"/>
              <a:t>Hours</a:t>
            </a:r>
            <a:r>
              <a:rPr lang="en-US" sz="2000"/>
              <a:t>: Monday, Tuesday, Thursday, Friday 9:00am to 4:00 pm; Wednesday 10:00am to 4:00pm (excluding university holidays)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u="sng"/>
              <a:t>Location</a:t>
            </a:r>
            <a:r>
              <a:rPr lang="en-US" sz="2000"/>
              <a:t>: Building 434, Room 100 (located between the main CAPS building and South Hall. Directly across the bike back from Storke Tower)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-US" sz="2000">
                <a:solidFill>
                  <a:srgbClr val="FF0000"/>
                </a:solidFill>
              </a:rPr>
              <a:t>in-person services are temporarily closed</a:t>
            </a:r>
            <a:endParaRPr sz="2000">
              <a:solidFill>
                <a:srgbClr val="FF0000"/>
              </a:solidFill>
            </a:endParaRPr>
          </a:p>
        </p:txBody>
      </p:sp>
      <p:pic>
        <p:nvPicPr>
          <p:cNvPr id="205" name="Google Shape;205;gc9ed820757_0_95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9ed820757_0_102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服务简介</a:t>
            </a:r>
            <a:endParaRPr b="1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http://www.ucsbmhp.com/services.htm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l</a:t>
            </a:r>
            <a:endParaRPr sz="2200">
              <a:solidFill>
                <a:schemeClr val="accent6"/>
              </a:solidFill>
            </a:endParaRPr>
          </a:p>
        </p:txBody>
      </p:sp>
      <p:sp>
        <p:nvSpPr>
          <p:cNvPr id="211" name="Google Shape;211;gc9ed820757_0_102"/>
          <p:cNvSpPr txBox="1"/>
          <p:nvPr>
            <p:ph idx="1" type="body"/>
          </p:nvPr>
        </p:nvSpPr>
        <p:spPr>
          <a:xfrm>
            <a:off x="540489" y="19106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和CAPS相比，MHP提供的服务更多关注同学们的压力和心理健康，而CAPS偏向于咨询和解决心理问题</a:t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@UCSB Mental Health Peers (</a:t>
            </a:r>
            <a:r>
              <a:rPr lang="en-US" sz="2200" u="sng">
                <a:solidFill>
                  <a:schemeClr val="hlink"/>
                </a:solidFill>
                <a:hlinkClick r:id="rId5"/>
              </a:rPr>
              <a:t>@ucsbmentalhealthpeers</a:t>
            </a:r>
            <a:r>
              <a:rPr lang="en-US" sz="2200"/>
              <a:t>)：The Mental Health Peers at UCSB's Counseling and Psychological Services (CAPS) help students navigate mental health during college. #SaySomething</a:t>
            </a:r>
            <a:endParaRPr sz="2200"/>
          </a:p>
        </p:txBody>
      </p:sp>
      <p:pic>
        <p:nvPicPr>
          <p:cNvPr id="212" name="Google Shape;212;gc9ed820757_0_102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9ed820757_0_113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Massage &amp; Egg Chairs</a:t>
            </a:r>
            <a:endParaRPr sz="2800"/>
          </a:p>
        </p:txBody>
      </p:sp>
      <p:sp>
        <p:nvSpPr>
          <p:cNvPr id="218" name="Google Shape;218;gc9ed820757_0_113"/>
          <p:cNvSpPr txBox="1"/>
          <p:nvPr>
            <p:ph idx="1" type="body"/>
          </p:nvPr>
        </p:nvSpPr>
        <p:spPr>
          <a:xfrm>
            <a:off x="540500" y="1910675"/>
            <a:ext cx="6625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按摩椅和蛋椅，使用前需要签到，先到先得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/>
              <a:t>Location</a:t>
            </a:r>
            <a:r>
              <a:rPr lang="en-US" sz="2200"/>
              <a:t>: the main CAPS lobby in Building 434, room 100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/>
              <a:t>Hours</a:t>
            </a:r>
            <a:r>
              <a:rPr lang="en-US" sz="2200"/>
              <a:t>: </a:t>
            </a:r>
            <a:endParaRPr sz="2200"/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Monday, Tuesday, Thursday, Friday </a:t>
            </a:r>
            <a:endParaRPr sz="2200"/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9am - 4pm</a:t>
            </a:r>
            <a:endParaRPr sz="2200"/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Wednesday </a:t>
            </a:r>
            <a:r>
              <a:rPr lang="en-US" sz="2200"/>
              <a:t>10am - 4pm 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Sign-in at the check-in desk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•"/>
            </a:pPr>
            <a:r>
              <a:rPr lang="en-US" sz="2200">
                <a:solidFill>
                  <a:srgbClr val="FF0000"/>
                </a:solidFill>
              </a:rPr>
              <a:t>temporarily closed</a:t>
            </a:r>
            <a:endParaRPr sz="2200">
              <a:solidFill>
                <a:srgbClr val="FF0000"/>
              </a:solidFill>
            </a:endParaRPr>
          </a:p>
        </p:txBody>
      </p:sp>
      <p:pic>
        <p:nvPicPr>
          <p:cNvPr id="219" name="Google Shape;219;gc9ed820757_0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550" y="1910675"/>
            <a:ext cx="4561952" cy="400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c9ed820757_0_113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9ed820757_0_121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Drop-in Peer Support</a:t>
            </a:r>
            <a:endParaRPr sz="2800"/>
          </a:p>
        </p:txBody>
      </p:sp>
      <p:sp>
        <p:nvSpPr>
          <p:cNvPr id="226" name="Google Shape;226;gc9ed820757_0_121"/>
          <p:cNvSpPr txBox="1"/>
          <p:nvPr>
            <p:ph idx="1" type="body"/>
          </p:nvPr>
        </p:nvSpPr>
        <p:spPr>
          <a:xfrm>
            <a:off x="540500" y="1910675"/>
            <a:ext cx="10824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帮助学生了解学校的资源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Help student get connected to other appropriated resources around campus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•"/>
            </a:pPr>
            <a:r>
              <a:rPr lang="en-US" sz="2200">
                <a:solidFill>
                  <a:srgbClr val="FF0000"/>
                </a:solidFill>
              </a:rPr>
              <a:t>temporarily closed</a:t>
            </a:r>
            <a:endParaRPr sz="2200">
              <a:solidFill>
                <a:srgbClr val="FF0000"/>
              </a:solidFill>
            </a:endParaRPr>
          </a:p>
        </p:txBody>
      </p:sp>
      <p:pic>
        <p:nvPicPr>
          <p:cNvPr id="227" name="Google Shape;227;gc9ed820757_0_121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b887448eb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344" y="-2"/>
            <a:ext cx="115972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b887448ebd_0_0"/>
          <p:cNvSpPr txBox="1"/>
          <p:nvPr/>
        </p:nvSpPr>
        <p:spPr>
          <a:xfrm>
            <a:off x="1431125" y="541025"/>
            <a:ext cx="3411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点击箭头转到相关页面</a:t>
            </a:r>
            <a:endParaRPr b="1" i="0" sz="25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b887448ebd_0_0">
            <a:hlinkClick action="ppaction://hlinksldjump" r:id="rId4"/>
          </p:cNvPr>
          <p:cNvSpPr/>
          <p:nvPr/>
        </p:nvSpPr>
        <p:spPr>
          <a:xfrm>
            <a:off x="3467100" y="2047875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b887448ebd_0_0">
            <a:hlinkClick action="ppaction://hlinksldjump" r:id="rId5"/>
          </p:cNvPr>
          <p:cNvSpPr/>
          <p:nvPr/>
        </p:nvSpPr>
        <p:spPr>
          <a:xfrm>
            <a:off x="3467100" y="5553075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b887448ebd_0_0">
            <a:hlinkClick action="ppaction://hlinksldjump" r:id="rId6"/>
          </p:cNvPr>
          <p:cNvSpPr/>
          <p:nvPr/>
        </p:nvSpPr>
        <p:spPr>
          <a:xfrm>
            <a:off x="7286625" y="590550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b887448ebd_0_0">
            <a:hlinkClick action="ppaction://hlinksldjump" r:id="rId7"/>
          </p:cNvPr>
          <p:cNvSpPr/>
          <p:nvPr/>
        </p:nvSpPr>
        <p:spPr>
          <a:xfrm>
            <a:off x="7286625" y="1400175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b887448ebd_0_0">
            <a:hlinkClick/>
          </p:cNvPr>
          <p:cNvSpPr/>
          <p:nvPr/>
        </p:nvSpPr>
        <p:spPr>
          <a:xfrm>
            <a:off x="7286625" y="1790700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b887448ebd_0_0">
            <a:hlinkClick action="ppaction://hlinksldjump" r:id="rId8"/>
          </p:cNvPr>
          <p:cNvSpPr/>
          <p:nvPr/>
        </p:nvSpPr>
        <p:spPr>
          <a:xfrm>
            <a:off x="9144000" y="958025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b887448ebd_0_0">
            <a:hlinkClick action="ppaction://hlinksldjump" r:id="rId9"/>
          </p:cNvPr>
          <p:cNvSpPr/>
          <p:nvPr/>
        </p:nvSpPr>
        <p:spPr>
          <a:xfrm>
            <a:off x="9144000" y="590550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b887448ebd_0_0">
            <a:hlinkClick action="ppaction://hlinksldjump" r:id="rId10"/>
          </p:cNvPr>
          <p:cNvSpPr/>
          <p:nvPr/>
        </p:nvSpPr>
        <p:spPr>
          <a:xfrm>
            <a:off x="9144000" y="223075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b887448ebd_0_0">
            <a:hlinkClick action="ppaction://hlinksldjump" r:id="rId11"/>
          </p:cNvPr>
          <p:cNvSpPr/>
          <p:nvPr/>
        </p:nvSpPr>
        <p:spPr>
          <a:xfrm>
            <a:off x="7410450" y="2209800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b887448ebd_0_0">
            <a:hlinkClick action="ppaction://hlinksldjump" r:id="rId12"/>
          </p:cNvPr>
          <p:cNvSpPr/>
          <p:nvPr/>
        </p:nvSpPr>
        <p:spPr>
          <a:xfrm>
            <a:off x="7410450" y="2628900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b887448ebd_0_0">
            <a:hlinkClick action="ppaction://hlinksldjump" r:id="rId13"/>
          </p:cNvPr>
          <p:cNvSpPr/>
          <p:nvPr/>
        </p:nvSpPr>
        <p:spPr>
          <a:xfrm>
            <a:off x="7410450" y="3048000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b887448ebd_0_0">
            <a:hlinkClick action="ppaction://hlinksldjump" r:id="rId14"/>
          </p:cNvPr>
          <p:cNvSpPr/>
          <p:nvPr/>
        </p:nvSpPr>
        <p:spPr>
          <a:xfrm>
            <a:off x="5572125" y="3667125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b887448ebd_0_0">
            <a:hlinkClick action="ppaction://hlinksldjump" r:id="rId15"/>
          </p:cNvPr>
          <p:cNvSpPr/>
          <p:nvPr/>
        </p:nvSpPr>
        <p:spPr>
          <a:xfrm>
            <a:off x="5514975" y="4562475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b887448ebd_0_0">
            <a:hlinkClick action="ppaction://hlinksldjump" r:id="rId16"/>
          </p:cNvPr>
          <p:cNvSpPr/>
          <p:nvPr/>
        </p:nvSpPr>
        <p:spPr>
          <a:xfrm>
            <a:off x="5514975" y="4943475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b887448ebd_0_0">
            <a:hlinkClick action="ppaction://hlinksldjump" r:id="rId17"/>
          </p:cNvPr>
          <p:cNvSpPr/>
          <p:nvPr/>
        </p:nvSpPr>
        <p:spPr>
          <a:xfrm>
            <a:off x="5514975" y="5343525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b887448ebd_0_0">
            <a:hlinkClick action="ppaction://hlinksldjump" r:id="rId18"/>
          </p:cNvPr>
          <p:cNvSpPr/>
          <p:nvPr/>
        </p:nvSpPr>
        <p:spPr>
          <a:xfrm>
            <a:off x="5514975" y="5724525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b887448ebd_0_0">
            <a:hlinkClick action="ppaction://hlinksldjump" r:id="rId19"/>
          </p:cNvPr>
          <p:cNvSpPr/>
          <p:nvPr/>
        </p:nvSpPr>
        <p:spPr>
          <a:xfrm>
            <a:off x="5514975" y="6124575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b887448ebd_0_0">
            <a:hlinkClick action="ppaction://hlinksldjump" r:id="rId20"/>
          </p:cNvPr>
          <p:cNvSpPr/>
          <p:nvPr/>
        </p:nvSpPr>
        <p:spPr>
          <a:xfrm>
            <a:off x="5514975" y="6505575"/>
            <a:ext cx="2667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9ed820757_0_127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School Anxiety Program (SAP)</a:t>
            </a:r>
            <a:endParaRPr sz="2800"/>
          </a:p>
        </p:txBody>
      </p:sp>
      <p:sp>
        <p:nvSpPr>
          <p:cNvPr id="233" name="Google Shape;233;gc9ed820757_0_127"/>
          <p:cNvSpPr txBox="1"/>
          <p:nvPr>
            <p:ph idx="1" type="body"/>
          </p:nvPr>
        </p:nvSpPr>
        <p:spPr>
          <a:xfrm>
            <a:off x="540500" y="1910675"/>
            <a:ext cx="10824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3次1个小时和mental health peer的一对一meeting，学习一些时间管理，应对技巧和放松技巧来减少焦虑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Includes up to three 1-hour long 1-on-1 sessions with a mental health peer who will help to learn important time management, coping, and relaxation skills to reduce anxiety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•"/>
            </a:pPr>
            <a:r>
              <a:rPr lang="en-US" sz="2200">
                <a:solidFill>
                  <a:srgbClr val="FF0000"/>
                </a:solidFill>
              </a:rPr>
              <a:t>conducted through zoom, sign up online</a:t>
            </a:r>
            <a:endParaRPr sz="2200"/>
          </a:p>
        </p:txBody>
      </p:sp>
      <p:pic>
        <p:nvPicPr>
          <p:cNvPr id="234" name="Google Shape;234;gc9ed820757_0_127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c9ed820757_0_134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Quarterly Event</a:t>
            </a:r>
            <a:endParaRPr sz="2800"/>
          </a:p>
        </p:txBody>
      </p:sp>
      <p:sp>
        <p:nvSpPr>
          <p:cNvPr id="240" name="Google Shape;240;gc9ed820757_0_134"/>
          <p:cNvSpPr txBox="1"/>
          <p:nvPr>
            <p:ph idx="1" type="body"/>
          </p:nvPr>
        </p:nvSpPr>
        <p:spPr>
          <a:xfrm>
            <a:off x="540500" y="1910675"/>
            <a:ext cx="10824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每个学期MHP都会举行一个大型活动来帮助学生更好的了解和解决常见的问题，详情参考Facebook和Instagram上的更新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The MHP host a large event each quarter that helps students to better understand and address common challenges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Check out Facebook and Instagram pages for updates</a:t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241" name="Google Shape;241;gc9ed820757_0_134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9ed820757_0_141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Outreach to Campus Groups</a:t>
            </a:r>
            <a:endParaRPr sz="2800"/>
          </a:p>
        </p:txBody>
      </p:sp>
      <p:sp>
        <p:nvSpPr>
          <p:cNvPr id="247" name="Google Shape;247;gc9ed820757_0_141"/>
          <p:cNvSpPr txBox="1"/>
          <p:nvPr>
            <p:ph idx="1" type="body"/>
          </p:nvPr>
        </p:nvSpPr>
        <p:spPr>
          <a:xfrm>
            <a:off x="540500" y="1910675"/>
            <a:ext cx="10824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帮助学校内的学生组织解决一些问题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Reach out to student communities on campus to understand and identify challenging priorities and issues for each group</a:t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248" name="Google Shape;248;gc9ed820757_0_141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9ed820757_0_148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Workshops &amp; Trainings</a:t>
            </a:r>
            <a:endParaRPr sz="2800"/>
          </a:p>
        </p:txBody>
      </p:sp>
      <p:sp>
        <p:nvSpPr>
          <p:cNvPr id="254" name="Google Shape;254;gc9ed820757_0_148"/>
          <p:cNvSpPr txBox="1"/>
          <p:nvPr>
            <p:ph idx="1" type="body"/>
          </p:nvPr>
        </p:nvSpPr>
        <p:spPr>
          <a:xfrm>
            <a:off x="540500" y="1910675"/>
            <a:ext cx="10824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6个不同主题的workshop: imposter syndrome; social media &amp; mental health; microaggression; stress reduction; sleep hygiene; bystander training</a:t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255" name="Google Shape;255;gc9ed820757_0_148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330200" y="1511850"/>
            <a:ext cx="10515600" cy="51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b="1" lang="en-US" sz="1900"/>
              <a:t>CAPS</a:t>
            </a:r>
            <a:r>
              <a:rPr b="1" lang="en-US" sz="1900"/>
              <a:t>：</a:t>
            </a:r>
            <a:endParaRPr b="1" sz="1900"/>
          </a:p>
          <a:p>
            <a:pPr indent="-3365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action="ppaction://hlinksldjump" r:id="rId3"/>
              </a:rPr>
              <a:t>联系方式</a:t>
            </a:r>
            <a:r>
              <a:rPr lang="en-US" sz="1700"/>
              <a:t>，</a:t>
            </a:r>
            <a:r>
              <a:rPr lang="en-US" sz="1700" u="sng">
                <a:solidFill>
                  <a:schemeClr val="hlink"/>
                </a:solidFill>
                <a:hlinkClick action="ppaction://hlinksldjump" r:id="rId4"/>
              </a:rPr>
              <a:t>收费情况</a:t>
            </a:r>
            <a:endParaRPr sz="1700"/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-US" sz="1700"/>
              <a:t>咨询服务：</a:t>
            </a:r>
            <a:endParaRPr b="1" sz="1700"/>
          </a:p>
          <a:p>
            <a:pPr indent="-3365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action="ppaction://hlinksldjump" r:id="rId5"/>
              </a:rPr>
              <a:t>Initial Brief Assessment</a:t>
            </a:r>
            <a:r>
              <a:rPr lang="en-US" sz="1700"/>
              <a:t>，大部分咨询的第一步，评估并安排后续咨询计划</a:t>
            </a:r>
            <a:endParaRPr sz="1700"/>
          </a:p>
          <a:p>
            <a:pPr indent="-3365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</a:rPr>
              <a:t>S</a:t>
            </a:r>
            <a:r>
              <a:rPr lang="en-US" sz="1700" u="sng">
                <a:solidFill>
                  <a:schemeClr val="hlink"/>
                </a:solidFill>
                <a:hlinkClick action="ppaction://hlinksldjump" r:id="rId6"/>
              </a:rPr>
              <a:t>hort-Term I</a:t>
            </a:r>
            <a:r>
              <a:rPr lang="en-US" sz="1700" u="sng">
                <a:solidFill>
                  <a:schemeClr val="hlink"/>
                </a:solidFill>
                <a:hlinkClick action="ppaction://hlinksldjump" r:id="rId7"/>
              </a:rPr>
              <a:t>ndividual C</a:t>
            </a:r>
            <a:r>
              <a:rPr lang="en-US" sz="1700" u="sng">
                <a:solidFill>
                  <a:schemeClr val="hlink"/>
                </a:solidFill>
                <a:hlinkClick action="ppaction://hlinksldjump" r:id="rId8"/>
              </a:rPr>
              <a:t>ounseling</a:t>
            </a:r>
            <a:r>
              <a:rPr lang="en-US" sz="1700"/>
              <a:t>，短期咨询</a:t>
            </a:r>
            <a:endParaRPr sz="1700"/>
          </a:p>
          <a:p>
            <a:pPr indent="-3365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action="ppaction://hlinksldjump" r:id="rId9"/>
              </a:rPr>
              <a:t>Single Session Therapy</a:t>
            </a:r>
            <a:r>
              <a:rPr lang="en-US" sz="1700"/>
              <a:t>, </a:t>
            </a:r>
            <a:r>
              <a:rPr lang="en-US" sz="1700"/>
              <a:t>单次治疗，</a:t>
            </a:r>
            <a:r>
              <a:rPr lang="en-US" sz="1700"/>
              <a:t>适合有明确目的的同学</a:t>
            </a:r>
            <a:endParaRPr sz="1700"/>
          </a:p>
          <a:p>
            <a:pPr indent="-3365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action="ppaction://hlinksldjump" r:id="rId10"/>
              </a:rPr>
              <a:t>Long-Term Individual Therapy</a:t>
            </a:r>
            <a:r>
              <a:rPr lang="en-US" sz="1700"/>
              <a:t>，</a:t>
            </a:r>
            <a:r>
              <a:rPr lang="en-US" sz="1700"/>
              <a:t>长期治疗，</a:t>
            </a:r>
            <a:endParaRPr sz="1700"/>
          </a:p>
          <a:p>
            <a:pPr indent="-3365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action="ppaction://hlinksldjump" r:id="rId11"/>
              </a:rPr>
              <a:t>LiveHealth-Teletherapy</a:t>
            </a:r>
            <a:r>
              <a:rPr lang="en-US" sz="1700"/>
              <a:t>，</a:t>
            </a:r>
            <a:r>
              <a:rPr lang="en-US" sz="1700"/>
              <a:t>线上咨询平台</a:t>
            </a:r>
            <a:endParaRPr sz="1700"/>
          </a:p>
          <a:p>
            <a:pPr indent="-3365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/>
              </a:rPr>
              <a:t>Let’s Talk</a:t>
            </a:r>
            <a:r>
              <a:rPr lang="en-US" sz="1700"/>
              <a:t>，一对一的20分钟非正式咨询</a:t>
            </a:r>
            <a:endParaRPr sz="1700"/>
          </a:p>
          <a:p>
            <a:pPr indent="-19812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b="1" lang="en-US" sz="1900"/>
              <a:t>其他资源：</a:t>
            </a:r>
            <a:endParaRPr b="1" sz="1900"/>
          </a:p>
          <a:p>
            <a:pPr indent="-3365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action="ppaction://hlinksldjump" r:id="rId12"/>
              </a:rPr>
              <a:t>Outreach</a:t>
            </a:r>
            <a:r>
              <a:rPr lang="en-US" sz="1700"/>
              <a:t>，面向学生组织</a:t>
            </a:r>
            <a:endParaRPr sz="1700"/>
          </a:p>
          <a:p>
            <a:pPr indent="-3365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action="ppaction://hlinksldjump" r:id="rId13"/>
              </a:rPr>
              <a:t>Group Counseling Programs</a:t>
            </a:r>
            <a:r>
              <a:rPr lang="en-US" sz="1700"/>
              <a:t>，学习一些应对压力的技巧</a:t>
            </a:r>
            <a:endParaRPr sz="1700"/>
          </a:p>
          <a:p>
            <a:pPr indent="-3365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action="ppaction://hlinksldjump" r:id="rId14"/>
              </a:rPr>
              <a:t>Consultation</a:t>
            </a:r>
            <a:r>
              <a:rPr lang="en-US" sz="1700"/>
              <a:t>，咨询他人的心理问题</a:t>
            </a:r>
            <a:endParaRPr sz="1700"/>
          </a:p>
          <a:p>
            <a:pPr indent="-3365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action="ppaction://hlinksldjump" r:id="rId15"/>
              </a:rPr>
              <a:t>Crisis Assistance</a:t>
            </a:r>
            <a:r>
              <a:rPr lang="en-US" sz="1700"/>
              <a:t>，危机干预</a:t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</p:txBody>
      </p:sp>
      <p:sp>
        <p:nvSpPr>
          <p:cNvPr id="115" name="Google Shape;115;p2"/>
          <p:cNvSpPr txBox="1"/>
          <p:nvPr>
            <p:ph type="title"/>
          </p:nvPr>
        </p:nvSpPr>
        <p:spPr>
          <a:xfrm>
            <a:off x="330200" y="2904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6"/>
                </a:solidFill>
              </a:rPr>
              <a:t>CAPS概要（内附超链接）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9ed820757_0_16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6"/>
                </a:solidFill>
              </a:rPr>
              <a:t>MPH概要（内附超链接）</a:t>
            </a:r>
            <a:endParaRPr/>
          </a:p>
        </p:txBody>
      </p:sp>
      <p:sp>
        <p:nvSpPr>
          <p:cNvPr id="121" name="Google Shape;121;gc9ed820757_0_16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MHP：</a:t>
            </a:r>
            <a:endParaRPr b="1" sz="2000"/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action="ppaction://hlinksldjump" r:id="rId3"/>
              </a:rPr>
              <a:t>联系方式</a:t>
            </a:r>
            <a:endParaRPr sz="1800"/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action="ppaction://hlinksldjump" r:id="rId4"/>
              </a:rPr>
              <a:t>服务简介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-355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服务介绍：</a:t>
            </a:r>
            <a:endParaRPr b="1" sz="2000"/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action="ppaction://hlinksldjump" r:id="rId5"/>
              </a:rPr>
              <a:t>Massage &amp; Egg Chairs</a:t>
            </a:r>
            <a:endParaRPr sz="1800"/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action="ppaction://hlinksldjump" r:id="rId6"/>
              </a:rPr>
              <a:t>Drop-in Peer Support</a:t>
            </a:r>
            <a:endParaRPr sz="1800"/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action="ppaction://hlinksldjump" r:id="rId7"/>
              </a:rPr>
              <a:t>School Anxiety Program (SAP)</a:t>
            </a:r>
            <a:endParaRPr sz="1800"/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action="ppaction://hlinksldjump" r:id="rId8"/>
              </a:rPr>
              <a:t>Quarterly Event</a:t>
            </a:r>
            <a:endParaRPr sz="1800"/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action="ppaction://hlinksldjump" r:id="rId9"/>
              </a:rPr>
              <a:t>Outreach to Campus Groups</a:t>
            </a:r>
            <a:endParaRPr sz="1800"/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action="ppaction://hlinksldjump" r:id="rId10"/>
              </a:rPr>
              <a:t>Workshops &amp; Trainings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9ed820757_0_12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CAPS联系方式</a:t>
            </a:r>
            <a:endParaRPr sz="2800"/>
          </a:p>
        </p:txBody>
      </p:sp>
      <p:sp>
        <p:nvSpPr>
          <p:cNvPr id="127" name="Google Shape;127;gc9ed820757_0_12"/>
          <p:cNvSpPr txBox="1"/>
          <p:nvPr>
            <p:ph idx="1" type="body"/>
          </p:nvPr>
        </p:nvSpPr>
        <p:spPr>
          <a:xfrm>
            <a:off x="540489" y="19106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资讯中心名称：</a:t>
            </a:r>
            <a:r>
              <a:rPr lang="en-US" sz="2000"/>
              <a:t>Counseling and Psychological Services (CAPS)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资讯中心官方网站: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https://caps.sa.ucsb.edu/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Contact information: 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u="sng"/>
              <a:t>Phone</a:t>
            </a:r>
            <a:r>
              <a:rPr lang="en-US" sz="2000"/>
              <a:t>(24/7)</a:t>
            </a:r>
            <a:r>
              <a:rPr lang="en-US" sz="2000"/>
              <a:t>: 805-893-4411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u="sng"/>
              <a:t>Hours</a:t>
            </a:r>
            <a:r>
              <a:rPr lang="en-US" sz="2000"/>
              <a:t>: Monday, Tuesday, Friday 8:30am to 4:30 pm; Wednesday 10:00am to 4:30pm; Thursday 9:00am to 4:30 pm (excluding university holidays)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u="sng"/>
              <a:t>Location</a:t>
            </a:r>
            <a:r>
              <a:rPr lang="en-US" sz="2000"/>
              <a:t>: Counseling and Psychological Services, Building 599, Santa Barbara, CA 93106</a:t>
            </a:r>
            <a:endParaRPr sz="2000"/>
          </a:p>
        </p:txBody>
      </p:sp>
      <p:pic>
        <p:nvPicPr>
          <p:cNvPr id="128" name="Google Shape;128;gc9ed820757_0_12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9ed820757_0_7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收费情况</a:t>
            </a:r>
            <a:endParaRPr sz="2800"/>
          </a:p>
        </p:txBody>
      </p:sp>
      <p:sp>
        <p:nvSpPr>
          <p:cNvPr id="134" name="Google Shape;134;gc9ed820757_0_7"/>
          <p:cNvSpPr txBox="1"/>
          <p:nvPr>
            <p:ph idx="1" type="body"/>
          </p:nvPr>
        </p:nvSpPr>
        <p:spPr>
          <a:xfrm>
            <a:off x="540489" y="19106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/>
              <a:t>免费咨询 </a:t>
            </a:r>
            <a:r>
              <a:rPr lang="en-US" sz="2200"/>
              <a:t>(university registration fee covers the cost of counseling)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/>
              <a:t>临时取消会有 no-show &amp; late cancelation fee</a:t>
            </a:r>
            <a:endParaRPr sz="2200"/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24小时内取消预约有25美元的cancellation fee</a:t>
            </a:r>
            <a:endParaRPr sz="2200"/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预约时间没有到场会有55美元的no-show fee</a:t>
            </a:r>
            <a:endParaRPr sz="2200"/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出于疾病或者紧急情况取消24小时内的预约时可以填写fee waiver form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/>
              <a:t>有些心理治疗(therapy)会单独收费</a:t>
            </a:r>
            <a:endParaRPr b="1" sz="2200"/>
          </a:p>
        </p:txBody>
      </p:sp>
      <p:pic>
        <p:nvPicPr>
          <p:cNvPr id="135" name="Google Shape;135;gc9ed820757_0_7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Initial Brief Assessment</a:t>
            </a:r>
            <a:br>
              <a:rPr lang="en-US"/>
            </a:br>
            <a:r>
              <a:rPr lang="en-US" sz="2800" u="sng">
                <a:solidFill>
                  <a:schemeClr val="hlink"/>
                </a:solidFill>
                <a:hlinkClick r:id="rId3"/>
              </a:rPr>
              <a:t>https://caps.sa.ucsb.edu/services/overview-of-services</a:t>
            </a:r>
            <a:endParaRPr sz="2800"/>
          </a:p>
        </p:txBody>
      </p:sp>
      <p:sp>
        <p:nvSpPr>
          <p:cNvPr id="141" name="Google Shape;141;p3"/>
          <p:cNvSpPr txBox="1"/>
          <p:nvPr>
            <p:ph idx="1" type="body"/>
          </p:nvPr>
        </p:nvSpPr>
        <p:spPr>
          <a:xfrm>
            <a:off x="540489" y="191068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来到CAPS咨询的</a:t>
            </a:r>
            <a:r>
              <a:rPr b="1" lang="en-US" sz="2000"/>
              <a:t>第一步</a:t>
            </a:r>
            <a:r>
              <a:rPr lang="en-US" sz="2000"/>
              <a:t>就是Initial Brief Assessment，大部分咨询（包括short-term individual counseling, single session therapy 和long term individual therapy）都需要这个评估来进行后续的咨询安排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完成一个10分钟的问卷，然后和心理医生谈一下自己的问题并确定一个适合的计划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-US" sz="2000">
                <a:solidFill>
                  <a:srgbClr val="FF0000"/>
                </a:solidFill>
              </a:rPr>
              <a:t>打电话(805) 893-4411或者提交一个CAPS Services Request Form</a:t>
            </a:r>
            <a:endParaRPr sz="2000">
              <a:solidFill>
                <a:srgbClr val="FF0000"/>
              </a:solidFill>
            </a:endParaRPr>
          </a:p>
          <a:p>
            <a:pPr indent="-30797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50"/>
              <a:buChar char="•"/>
            </a:pPr>
            <a:r>
              <a:rPr lang="en-US" sz="1250" u="sng">
                <a:solidFill>
                  <a:schemeClr val="hlink"/>
                </a:solidFill>
                <a:hlinkClick r:id="rId4"/>
              </a:rPr>
              <a:t>https://docs.google.com/forms/d/e/1FAIpQLSeRqXHcZGMl-IEn38CcVgBxCOgMNIxEkvZ42yKHlLGLK44IfQ/viewform</a:t>
            </a:r>
            <a:endParaRPr sz="1250">
              <a:solidFill>
                <a:srgbClr val="FF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Hours</a:t>
            </a:r>
            <a:r>
              <a:rPr lang="en-US" sz="20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: Monday through Friday, 10am - 12pm and 1pm - 3pm, wait time can vary (shorter wait times in the morning)</a:t>
            </a:r>
            <a:endParaRPr sz="2000">
              <a:extLst>
                <a:ext uri="http://customooxmlschemas.google.com/">
                  <go:slidesCustomData xmlns:go="http://customooxmlschemas.google.com/" textRoundtripDataId="2"/>
                </a:ext>
              </a:extLst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Location</a:t>
            </a:r>
            <a:r>
              <a:rPr lang="en-US" sz="200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: the main CAPS office across from Storke Tower (in the same building with Career Services)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rgbClr val="FF0000"/>
                </a:solidFill>
              </a:rPr>
              <a:t>目前线下服务没有开放，通过电话或者zoom完成assessment</a:t>
            </a:r>
            <a:endParaRPr sz="2000">
              <a:solidFill>
                <a:srgbClr val="FF0000"/>
              </a:solidFill>
            </a:endParaRPr>
          </a:p>
        </p:txBody>
      </p:sp>
      <p:pic>
        <p:nvPicPr>
          <p:cNvPr id="142" name="Google Shape;142;p3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887448ebd_1_1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Short-Term Individual Counseling</a:t>
            </a:r>
            <a:br>
              <a:rPr lang="en-US"/>
            </a:br>
            <a:r>
              <a:rPr lang="en-US" sz="2800" u="sng">
                <a:solidFill>
                  <a:schemeClr val="hlink"/>
                </a:solidFill>
                <a:hlinkClick r:id="rId3"/>
              </a:rPr>
              <a:t>https://caps.sa.ucsb.edu/services/short-term-counseling</a:t>
            </a:r>
            <a:endParaRPr sz="2800"/>
          </a:p>
        </p:txBody>
      </p:sp>
      <p:sp>
        <p:nvSpPr>
          <p:cNvPr id="148" name="Google Shape;148;gb887448ebd_1_1"/>
          <p:cNvSpPr txBox="1"/>
          <p:nvPr>
            <p:ph idx="1" type="body"/>
          </p:nvPr>
        </p:nvSpPr>
        <p:spPr>
          <a:xfrm>
            <a:off x="540489" y="19106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短期咨询，需要先完成initial brief assessment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第一次咨询通常会在initial brief assessment后的两周内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一共1 - 4次，每2 - 3周安排一次（也有可能会更频繁）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免费（包含在student fee里）</a:t>
            </a:r>
            <a:endParaRPr sz="2200"/>
          </a:p>
        </p:txBody>
      </p:sp>
      <p:pic>
        <p:nvPicPr>
          <p:cNvPr id="149" name="Google Shape;149;gb887448ebd_1_1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9ed820757_0_17"/>
          <p:cNvSpPr txBox="1"/>
          <p:nvPr>
            <p:ph type="title"/>
          </p:nvPr>
        </p:nvSpPr>
        <p:spPr>
          <a:xfrm>
            <a:off x="540500" y="322600"/>
            <a:ext cx="11651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S</a:t>
            </a:r>
            <a:r>
              <a:rPr b="1" lang="en-US">
                <a:solidFill>
                  <a:schemeClr val="accent6"/>
                </a:solidFill>
              </a:rPr>
              <a:t>ingle	Session Therapy</a:t>
            </a:r>
            <a:br>
              <a:rPr lang="en-US"/>
            </a:br>
            <a:r>
              <a:rPr lang="en-US" sz="2800" u="sng">
                <a:solidFill>
                  <a:schemeClr val="hlink"/>
                </a:solidFill>
                <a:hlinkClick r:id="rId3"/>
              </a:rPr>
              <a:t>https://caps.sa.ucsb.edu/services/single-session-therapy</a:t>
            </a:r>
            <a:endParaRPr sz="2800"/>
          </a:p>
        </p:txBody>
      </p:sp>
      <p:sp>
        <p:nvSpPr>
          <p:cNvPr id="155" name="Google Shape;155;gc9ed820757_0_17"/>
          <p:cNvSpPr txBox="1"/>
          <p:nvPr>
            <p:ph idx="1" type="body"/>
          </p:nvPr>
        </p:nvSpPr>
        <p:spPr>
          <a:xfrm>
            <a:off x="540489" y="19106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单次治疗，需要先完成initial brief assessment 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适合有明确目的的同学，提供一些解决具体</a:t>
            </a:r>
            <a:r>
              <a:rPr lang="en-US" sz="2200">
                <a:solidFill>
                  <a:srgbClr val="FF0000"/>
                </a:solidFill>
              </a:rPr>
              <a:t>问题</a:t>
            </a:r>
            <a:r>
              <a:rPr lang="en-US" sz="2200"/>
              <a:t>的方法，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提前20 - 30分钟到场，填写一些信息</a:t>
            </a:r>
            <a:r>
              <a:rPr lang="en-US" sz="2200">
                <a:solidFill>
                  <a:srgbClr val="FF0000"/>
                </a:solidFill>
              </a:rPr>
              <a:t>，治疗时长大约75分钟</a:t>
            </a:r>
            <a:endParaRPr sz="2200">
              <a:solidFill>
                <a:srgbClr val="FF0000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免费（包含在student fee里）</a:t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00"/>
              <a:buChar char="•"/>
            </a:pPr>
            <a:r>
              <a:rPr lang="en-US" sz="2200">
                <a:solidFill>
                  <a:srgbClr val="FF0000"/>
                </a:solidFill>
              </a:rPr>
              <a:t>由于疫情，在zoom上进行</a:t>
            </a:r>
            <a:endParaRPr sz="2200">
              <a:solidFill>
                <a:srgbClr val="FF0000"/>
              </a:solidFill>
            </a:endParaRPr>
          </a:p>
        </p:txBody>
      </p:sp>
      <p:pic>
        <p:nvPicPr>
          <p:cNvPr id="156" name="Google Shape;156;gc9ed820757_0_17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286800" y="600650"/>
            <a:ext cx="769300" cy="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2020-12-23T20:57:33Z</dcterms:created>
  <dc:creator>969488705@qq.com</dc:creator>
</cp:coreProperties>
</file>