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5" roundtripDataSignature="AMtx7miY0Ry5NbYRGoMFUbNr7RM12plQ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8" name="Google Shape;17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6" name="Google Shape;18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4" name="Google Shape;194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ead62d807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gead62d807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9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9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25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2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2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/ppt/slides/slide3.xml"/><Relationship Id="rId4" Type="http://schemas.openxmlformats.org/officeDocument/2006/relationships/slide" Target="/ppt/slides/slide3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ellness.ucsd.edu/CAPS/crisis/Pages/default.aspx" TargetMode="External"/><Relationship Id="rId4" Type="http://schemas.openxmlformats.org/officeDocument/2006/relationships/slide" Target="/ppt/slides/slide3.xml"/><Relationship Id="rId5" Type="http://schemas.openxmlformats.org/officeDocument/2006/relationships/slide" Target="/ppt/slides/slide3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/ppt/slides/slide3.xml"/><Relationship Id="rId4" Type="http://schemas.openxmlformats.org/officeDocument/2006/relationships/slide" Target="/ppt/slides/slide3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ellness.ucsd.edu/CAPS/services/Pages/groups.aspx" TargetMode="External"/><Relationship Id="rId4" Type="http://schemas.openxmlformats.org/officeDocument/2006/relationships/slide" Target="/ppt/slides/slide3.xml"/><Relationship Id="rId5" Type="http://schemas.openxmlformats.org/officeDocument/2006/relationships/slide" Target="/ppt/slides/slide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/ppt/slides/slide3.xml"/><Relationship Id="rId4" Type="http://schemas.openxmlformats.org/officeDocument/2006/relationships/slide" Target="/ppt/slides/slide3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ellness.ucsd.edu/CAPS/services/Pages/livehealthonline.aspx" TargetMode="External"/><Relationship Id="rId4" Type="http://schemas.openxmlformats.org/officeDocument/2006/relationships/slide" Target="/ppt/slides/slide3.xml"/><Relationship Id="rId5" Type="http://schemas.openxmlformats.org/officeDocument/2006/relationships/slide" Target="/ppt/slides/slide3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/ppt/slides/slide3.xml"/><Relationship Id="rId4" Type="http://schemas.openxmlformats.org/officeDocument/2006/relationships/slide" Target="/ppt/slides/slide3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wellness.ucsd.edu/CAPS/services/Pages/referrals.aspx" TargetMode="External"/><Relationship Id="rId4" Type="http://schemas.openxmlformats.org/officeDocument/2006/relationships/slide" Target="/ppt/slides/slide3.xml"/><Relationship Id="rId5" Type="http://schemas.openxmlformats.org/officeDocument/2006/relationships/slide" Target="/ppt/slides/slide3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wellness.ucsd.edu/CAPS/resources/by-group/Pages/grad.aspx" TargetMode="External"/><Relationship Id="rId4" Type="http://schemas.openxmlformats.org/officeDocument/2006/relationships/slide" Target="/ppt/slides/slide3.xml"/><Relationship Id="rId5" Type="http://schemas.openxmlformats.org/officeDocument/2006/relationships/slide" Target="/ppt/slides/slide3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wellness.ucsd.edu/CAPS/programs/Pages/peer.aspx" TargetMode="External"/><Relationship Id="rId4" Type="http://schemas.openxmlformats.org/officeDocument/2006/relationships/slide" Target="/ppt/slides/slide3.xml"/><Relationship Id="rId5" Type="http://schemas.openxmlformats.org/officeDocument/2006/relationships/slide" Target="/ppt/slides/slide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slide" Target="/ppt/slides/slide19.xml"/><Relationship Id="rId10" Type="http://schemas.openxmlformats.org/officeDocument/2006/relationships/slide" Target="/ppt/slides/slide18.xml"/><Relationship Id="rId13" Type="http://schemas.openxmlformats.org/officeDocument/2006/relationships/slide" Target="/ppt/slides/slide5.xml"/><Relationship Id="rId12" Type="http://schemas.openxmlformats.org/officeDocument/2006/relationships/slide" Target="/ppt/slides/slide9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/ppt/slides/slide10.xml"/><Relationship Id="rId4" Type="http://schemas.openxmlformats.org/officeDocument/2006/relationships/slide" Target="/ppt/slides/slide11.xml"/><Relationship Id="rId9" Type="http://schemas.openxmlformats.org/officeDocument/2006/relationships/slide" Target="/ppt/slides/slide17.xml"/><Relationship Id="rId15" Type="http://schemas.openxmlformats.org/officeDocument/2006/relationships/slide" Target="/ppt/slides/slide4.xml"/><Relationship Id="rId14" Type="http://schemas.openxmlformats.org/officeDocument/2006/relationships/slide" Target="/ppt/slides/slide6.xml"/><Relationship Id="rId17" Type="http://schemas.openxmlformats.org/officeDocument/2006/relationships/slide" Target="/ppt/slides/slide8.xml"/><Relationship Id="rId16" Type="http://schemas.openxmlformats.org/officeDocument/2006/relationships/slide" Target="/ppt/slides/slide7.xml"/><Relationship Id="rId5" Type="http://schemas.openxmlformats.org/officeDocument/2006/relationships/slide" Target="/ppt/slides/slide13.xml"/><Relationship Id="rId6" Type="http://schemas.openxmlformats.org/officeDocument/2006/relationships/slide" Target="/ppt/slides/slide14.xml"/><Relationship Id="rId18" Type="http://schemas.openxmlformats.org/officeDocument/2006/relationships/slide" Target="/ppt/slides/slide9.xml"/><Relationship Id="rId7" Type="http://schemas.openxmlformats.org/officeDocument/2006/relationships/slide" Target="/ppt/slides/slide15.xml"/><Relationship Id="rId8" Type="http://schemas.openxmlformats.org/officeDocument/2006/relationships/slide" Target="/ppt/slides/slide16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/ppt/slides/slide3.xml"/><Relationship Id="rId4" Type="http://schemas.openxmlformats.org/officeDocument/2006/relationships/slide" Target="/ppt/slides/slide3.xml"/><Relationship Id="rId5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ellness.ucsd.edu/CAPS/Pages/default.aspx" TargetMode="External"/><Relationship Id="rId4" Type="http://schemas.openxmlformats.org/officeDocument/2006/relationships/slide" Target="/ppt/slides/slide3.xml"/><Relationship Id="rId5" Type="http://schemas.openxmlformats.org/officeDocument/2006/relationships/slide" Target="/ppt/slides/slide3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ellness.ucsd.edu/CAPS/about/Pages/locations.aspx" TargetMode="External"/><Relationship Id="rId4" Type="http://schemas.openxmlformats.org/officeDocument/2006/relationships/slide" Target="/ppt/slides/slide3.xml"/><Relationship Id="rId5" Type="http://schemas.openxmlformats.org/officeDocument/2006/relationships/slide" Target="/ppt/slides/slide3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ellness.ucsd.edu/CAPS/services/Pages/default.aspx" TargetMode="External"/><Relationship Id="rId4" Type="http://schemas.openxmlformats.org/officeDocument/2006/relationships/slide" Target="/ppt/slides/slide3.xml"/><Relationship Id="rId5" Type="http://schemas.openxmlformats.org/officeDocument/2006/relationships/slide" Target="/ppt/slides/slide3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ellness.ucsd.edu/CAPS/services/Pages/Appointments.aspx" TargetMode="External"/><Relationship Id="rId4" Type="http://schemas.openxmlformats.org/officeDocument/2006/relationships/slide" Target="/ppt/slides/slide3.xml"/><Relationship Id="rId5" Type="http://schemas.openxmlformats.org/officeDocument/2006/relationships/slide" Target="/ppt/slides/slide3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/ppt/slides/slide3.xml"/><Relationship Id="rId4" Type="http://schemas.openxmlformats.org/officeDocument/2006/relationships/slide" Target="/ppt/slides/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C47D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1476000" y="1219650"/>
            <a:ext cx="6192000" cy="2704200"/>
          </a:xfrm>
          <a:prstGeom prst="rect">
            <a:avLst/>
          </a:prstGeom>
          <a:solidFill>
            <a:srgbClr val="FFFFFF">
              <a:alpha val="51764"/>
            </a:srgbClr>
          </a:solidFill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-US"/>
              <a:t>木禾心理</a:t>
            </a:r>
            <a:endParaRPr b="1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-US" sz="3300"/>
              <a:t>校园资讯资源整理</a:t>
            </a:r>
            <a:endParaRPr sz="33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 b="1"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65241" y="5507350"/>
            <a:ext cx="2971800" cy="90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49850" y="4406850"/>
            <a:ext cx="2013875" cy="6110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icon&#10;&#10;Description automatically generated" id="57" name="Google Shape;5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253946" y="3230593"/>
            <a:ext cx="2636108" cy="4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C47D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"/>
          <p:cNvSpPr/>
          <p:nvPr/>
        </p:nvSpPr>
        <p:spPr>
          <a:xfrm>
            <a:off x="316350" y="280650"/>
            <a:ext cx="8511300" cy="4582200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9"/>
          <p:cNvSpPr txBox="1"/>
          <p:nvPr/>
        </p:nvSpPr>
        <p:spPr>
          <a:xfrm>
            <a:off x="658425" y="612300"/>
            <a:ext cx="7036500" cy="6270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服务介绍 – </a:t>
            </a:r>
            <a:r>
              <a:rPr b="0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Let’s Talk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9"/>
          <p:cNvSpPr txBox="1"/>
          <p:nvPr/>
        </p:nvSpPr>
        <p:spPr>
          <a:xfrm>
            <a:off x="696674" y="1571013"/>
            <a:ext cx="7837725" cy="212362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简短心理咨询（每学期每个学生限两次）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Drop-in 服务。适用于寻找关心理健康，校园资源等信息支持的学生每个学院有自己的预约方式，请查看网站搜索自己学院的预约方式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https://wellness.ucsd.edu/CAPS/Pages/lets-talk.aspx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注意！ 需要记下自己预约表格里的zoom link/meeting ID，并且把表格上的zoom link/meeting ID删除</a:t>
            </a:r>
            <a:endParaRPr/>
          </a:p>
        </p:txBody>
      </p:sp>
      <p:sp>
        <p:nvSpPr>
          <p:cNvPr id="127" name="Google Shape;127;p9">
            <a:hlinkClick action="ppaction://hlinksldjump" r:id="rId3"/>
          </p:cNvPr>
          <p:cNvSpPr txBox="1"/>
          <p:nvPr/>
        </p:nvSpPr>
        <p:spPr>
          <a:xfrm>
            <a:off x="7909050" y="4462650"/>
            <a:ext cx="918600" cy="400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回目录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C47D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"/>
          <p:cNvSpPr/>
          <p:nvPr/>
        </p:nvSpPr>
        <p:spPr>
          <a:xfrm>
            <a:off x="316350" y="280650"/>
            <a:ext cx="8511300" cy="4582200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0"/>
          <p:cNvSpPr txBox="1"/>
          <p:nvPr/>
        </p:nvSpPr>
        <p:spPr>
          <a:xfrm>
            <a:off x="658425" y="612300"/>
            <a:ext cx="7036500" cy="6801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服务介绍 - 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Crisis &amp; Emergency Services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0"/>
          <p:cNvSpPr txBox="1"/>
          <p:nvPr/>
        </p:nvSpPr>
        <p:spPr>
          <a:xfrm>
            <a:off x="878850" y="1181700"/>
            <a:ext cx="7386300" cy="344860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https://wellness.ucsd.edu/CAPS/crisis/Pages/default.aspx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危机干预，urgent care 咨询师会在当天接待处于危机中的学生，学生只需要在walk-in后完成一些网上的表格就可以</a:t>
            </a:r>
            <a:endParaRPr/>
          </a:p>
          <a:p>
            <a:pPr indent="-1968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危害别人/自己安全的情况会被优先处理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如在工作时间内需要服务，学生可以打电话给 Central Office 咨询或预约当天的 urgent care counselor；如在工作时间外需要服务，请打858-534-3755，会有 counselor接电话并且提供服务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如是有关于身边亲人，朋友，或者同学担忧，请给Central Office 打电话： 858-534-3755</a:t>
            </a:r>
            <a:endParaRPr/>
          </a:p>
          <a:p>
            <a:pPr indent="-1968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如果是Life-Threatening Emergencies 请拨打911或去就近的急诊室</a:t>
            </a:r>
            <a:endParaRPr/>
          </a:p>
          <a:p>
            <a:pPr indent="0" lvl="0" marL="1397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0">
            <a:hlinkClick action="ppaction://hlinksldjump" r:id="rId4"/>
          </p:cNvPr>
          <p:cNvSpPr txBox="1"/>
          <p:nvPr/>
        </p:nvSpPr>
        <p:spPr>
          <a:xfrm>
            <a:off x="7919886" y="4462650"/>
            <a:ext cx="918600" cy="400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回目录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4C47D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/>
          <p:nvPr/>
        </p:nvSpPr>
        <p:spPr>
          <a:xfrm>
            <a:off x="316350" y="280650"/>
            <a:ext cx="8511300" cy="4582200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1"/>
          <p:cNvSpPr txBox="1"/>
          <p:nvPr/>
        </p:nvSpPr>
        <p:spPr>
          <a:xfrm>
            <a:off x="658425" y="612300"/>
            <a:ext cx="7036500" cy="6801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服务介绍 - 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Crisis &amp; Emergency Services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1"/>
          <p:cNvSpPr txBox="1"/>
          <p:nvPr/>
        </p:nvSpPr>
        <p:spPr>
          <a:xfrm>
            <a:off x="878850" y="1444931"/>
            <a:ext cx="7386300" cy="30177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离学校最近的急诊室地址：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UCSD Thornton Hospital: 9300 Campus Point Drive, La Jolla, CA 92037, 858-657-7000</a:t>
            </a:r>
            <a:endParaRPr/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UCSD Hillcrest Hospital: 200 W. Arbor Drive, San Diego, CA 92103, 619-543-6222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联系方式和电话总结：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Urgent Care Hours: 8:00am-4:00pm</a:t>
            </a:r>
            <a:endParaRPr/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Central Office &amp; Urgent Care: 858-534-3755</a:t>
            </a:r>
            <a:endParaRPr/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After-Hours Crisis Counseling (24 Hours): 858-534-3755</a:t>
            </a:r>
            <a:endParaRPr/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Life-threatening Emergencies: call 911 or go to Emergency Room</a:t>
            </a:r>
            <a:endParaRPr/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Suicide Prevention Hotline: 800-273-TALK (8255)</a:t>
            </a:r>
            <a:endParaRPr/>
          </a:p>
          <a:p>
            <a:pPr indent="0" lvl="0" marL="1397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1">
            <a:hlinkClick action="ppaction://hlinksldjump" r:id="rId3"/>
          </p:cNvPr>
          <p:cNvSpPr txBox="1"/>
          <p:nvPr/>
        </p:nvSpPr>
        <p:spPr>
          <a:xfrm>
            <a:off x="7909050" y="4462650"/>
            <a:ext cx="918600" cy="400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回目录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C47D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"/>
          <p:cNvSpPr/>
          <p:nvPr/>
        </p:nvSpPr>
        <p:spPr>
          <a:xfrm>
            <a:off x="316350" y="280650"/>
            <a:ext cx="8511300" cy="4582200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2"/>
          <p:cNvSpPr txBox="1"/>
          <p:nvPr/>
        </p:nvSpPr>
        <p:spPr>
          <a:xfrm>
            <a:off x="658425" y="612300"/>
            <a:ext cx="70365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服务介绍 - </a:t>
            </a:r>
            <a:r>
              <a:rPr b="0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Group Therapy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2"/>
          <p:cNvSpPr txBox="1"/>
          <p:nvPr/>
        </p:nvSpPr>
        <p:spPr>
          <a:xfrm>
            <a:off x="658425" y="1252560"/>
            <a:ext cx="7337778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https://wellness.ucsd.edu/CAPS/services/Pages/groups.aspx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通过小组讨论和交流进行个人成长，explore and support changes you may wish to make in your life</a:t>
            </a:r>
            <a:endParaRPr/>
          </a:p>
          <a:p>
            <a:pPr indent="-1968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学生会学到克服困难和探寻自我的技能和方式，也会得到同组同学的支持和帮助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Psychotherapy Groups and Growth/Support Groups</a:t>
            </a:r>
            <a:endParaRPr/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需要每周参加，覆盖许多心理问题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Workshops</a:t>
            </a:r>
            <a:endParaRPr/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专注于理解和运用特定技能，需要每周参加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Community Open Forums</a:t>
            </a:r>
            <a:endParaRPr/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不需要每周参加，以 drop-in groups 的形式见面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2">
            <a:hlinkClick action="ppaction://hlinksldjump" r:id="rId4"/>
          </p:cNvPr>
          <p:cNvSpPr txBox="1"/>
          <p:nvPr/>
        </p:nvSpPr>
        <p:spPr>
          <a:xfrm>
            <a:off x="7909050" y="4462650"/>
            <a:ext cx="918600" cy="400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回目录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C47D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"/>
          <p:cNvSpPr/>
          <p:nvPr/>
        </p:nvSpPr>
        <p:spPr>
          <a:xfrm>
            <a:off x="316350" y="280650"/>
            <a:ext cx="8511300" cy="4582200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3"/>
          <p:cNvSpPr txBox="1"/>
          <p:nvPr/>
        </p:nvSpPr>
        <p:spPr>
          <a:xfrm>
            <a:off x="658425" y="612300"/>
            <a:ext cx="8046600" cy="6801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服务介绍 – 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Workshops and Forums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3"/>
          <p:cNvSpPr txBox="1"/>
          <p:nvPr/>
        </p:nvSpPr>
        <p:spPr>
          <a:xfrm>
            <a:off x="658425" y="1508007"/>
            <a:ext cx="7605042" cy="31392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CAPS Daily Drop-In Workshops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https://wellness.ucsd.edu/CAPS/services/Pages/dropin.aspx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不需要预约，每周一（1:00-2:00pm），周三（1:00-2:00pm），周四（3:00-4:00pm）都有特定主题，由一位counselor带领学生交流实践保持心理健康的方法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Community Open Forums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不需要每周参加，以 drop-in groups 的形式见面</a:t>
            </a:r>
            <a:endParaRPr/>
          </a:p>
          <a:p>
            <a:pPr indent="-1714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3">
            <a:hlinkClick action="ppaction://hlinksldjump" r:id="rId3"/>
          </p:cNvPr>
          <p:cNvSpPr txBox="1"/>
          <p:nvPr/>
        </p:nvSpPr>
        <p:spPr>
          <a:xfrm>
            <a:off x="7909050" y="4462649"/>
            <a:ext cx="918600" cy="400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回目录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C47D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4"/>
          <p:cNvSpPr/>
          <p:nvPr/>
        </p:nvSpPr>
        <p:spPr>
          <a:xfrm>
            <a:off x="316350" y="280650"/>
            <a:ext cx="8511300" cy="4582200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4"/>
          <p:cNvSpPr txBox="1"/>
          <p:nvPr/>
        </p:nvSpPr>
        <p:spPr>
          <a:xfrm>
            <a:off x="658425" y="612300"/>
            <a:ext cx="8046600" cy="6270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服务介绍 – </a:t>
            </a:r>
            <a:r>
              <a:rPr b="0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线上和远程服务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4"/>
          <p:cNvSpPr txBox="1"/>
          <p:nvPr/>
        </p:nvSpPr>
        <p:spPr>
          <a:xfrm>
            <a:off x="635400" y="1477248"/>
            <a:ext cx="7873200" cy="29854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LiveHealth Online: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https://wellness.ucsd.edu/CAPS/services/Pages/livehealthonline.aspx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不需要referral</a:t>
            </a:r>
            <a:endParaRPr/>
          </a:p>
          <a:p>
            <a:pPr indent="-1968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使用优惠券可以免 $10 copayment: "ucsdcounseling" for Psychotherapy, "ucsdpsych" for Psychiatric visits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Mental health services when residing internationally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https://wellness.ucsd.edu/CAPS/services/Pages/international.aspx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4">
            <a:hlinkClick action="ppaction://hlinksldjump" r:id="rId4"/>
          </p:cNvPr>
          <p:cNvSpPr txBox="1"/>
          <p:nvPr/>
        </p:nvSpPr>
        <p:spPr>
          <a:xfrm>
            <a:off x="7909050" y="4462650"/>
            <a:ext cx="918600" cy="400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回目录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C47D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5"/>
          <p:cNvSpPr/>
          <p:nvPr/>
        </p:nvSpPr>
        <p:spPr>
          <a:xfrm>
            <a:off x="316350" y="280650"/>
            <a:ext cx="8511300" cy="4582200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5"/>
          <p:cNvSpPr txBox="1"/>
          <p:nvPr/>
        </p:nvSpPr>
        <p:spPr>
          <a:xfrm>
            <a:off x="658425" y="612300"/>
            <a:ext cx="8046600" cy="6270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服务介绍 – </a:t>
            </a:r>
            <a:r>
              <a:rPr b="0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Outreach Programs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5"/>
          <p:cNvSpPr txBox="1"/>
          <p:nvPr/>
        </p:nvSpPr>
        <p:spPr>
          <a:xfrm>
            <a:off x="635400" y="1417641"/>
            <a:ext cx="7873200" cy="344706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Outreach: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https://wellness.ucsd.edu/CAPS/services/Pages/outreach.aspx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多种方式保护学生心理健康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Wellness Peer Education Program</a:t>
            </a:r>
            <a:endParaRPr/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Graduate and Professional Student Outreach</a:t>
            </a:r>
            <a:endParaRPr/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Summer Bridge Program: College Success Strategies</a:t>
            </a:r>
            <a:endParaRPr/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Student and Parent Orientation</a:t>
            </a:r>
            <a:endParaRPr/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CAPS Services</a:t>
            </a:r>
            <a:endParaRPr/>
          </a:p>
          <a:p>
            <a:pPr indent="-228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5">
            <a:hlinkClick action="ppaction://hlinksldjump" r:id="rId3"/>
          </p:cNvPr>
          <p:cNvSpPr txBox="1"/>
          <p:nvPr/>
        </p:nvSpPr>
        <p:spPr>
          <a:xfrm>
            <a:off x="7909050" y="4462650"/>
            <a:ext cx="918600" cy="400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回目录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C47D"/>
        </a:soli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6"/>
          <p:cNvSpPr/>
          <p:nvPr/>
        </p:nvSpPr>
        <p:spPr>
          <a:xfrm>
            <a:off x="316350" y="280650"/>
            <a:ext cx="8511300" cy="4582200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16"/>
          <p:cNvSpPr txBox="1"/>
          <p:nvPr/>
        </p:nvSpPr>
        <p:spPr>
          <a:xfrm>
            <a:off x="658425" y="612300"/>
            <a:ext cx="8046600" cy="6270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服务介绍 - </a:t>
            </a:r>
            <a:r>
              <a:rPr b="0" i="0" lang="en-US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Referrals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16"/>
          <p:cNvSpPr txBox="1"/>
          <p:nvPr/>
        </p:nvSpPr>
        <p:spPr>
          <a:xfrm>
            <a:off x="658425" y="1391879"/>
            <a:ext cx="7819531" cy="28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https://wellness.ucsd.edu/CAPS/services/Pages/referrals.aspx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有SHIP保险的学生：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CAPS counselor会写referral，提供一些保险内的心理诊所 学生需要从所有提供给      你的心理诊所选出一所去接受治疗 如果学生觉得选network不在保险network内的心理诊所，学生需要自己付更高价钱</a:t>
            </a:r>
            <a:endParaRPr/>
          </a:p>
          <a:p>
            <a:pPr indent="-285750" lvl="2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Referral 一年后过期</a:t>
            </a:r>
            <a:endParaRPr/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没有SHIP保险的学生</a:t>
            </a:r>
            <a:endParaRPr/>
          </a:p>
          <a:p>
            <a:pPr indent="-285750" lvl="2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CAPS counselor不能为没有SHIP保险的学生写referral；学生需要和个人健康保险公司协调和联系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6">
            <a:hlinkClick action="ppaction://hlinksldjump" r:id="rId4"/>
          </p:cNvPr>
          <p:cNvSpPr txBox="1"/>
          <p:nvPr/>
        </p:nvSpPr>
        <p:spPr>
          <a:xfrm>
            <a:off x="7909050" y="4462650"/>
            <a:ext cx="918600" cy="400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回目录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C47D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7"/>
          <p:cNvSpPr/>
          <p:nvPr/>
        </p:nvSpPr>
        <p:spPr>
          <a:xfrm>
            <a:off x="316350" y="280650"/>
            <a:ext cx="8511300" cy="4582200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7"/>
          <p:cNvSpPr txBox="1"/>
          <p:nvPr/>
        </p:nvSpPr>
        <p:spPr>
          <a:xfrm>
            <a:off x="553286" y="453776"/>
            <a:ext cx="3914664" cy="5539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CAPS4GAPS program </a:t>
            </a:r>
            <a:endParaRPr/>
          </a:p>
        </p:txBody>
      </p:sp>
      <p:sp>
        <p:nvSpPr>
          <p:cNvPr id="190" name="Google Shape;190;p17"/>
          <p:cNvSpPr txBox="1"/>
          <p:nvPr/>
        </p:nvSpPr>
        <p:spPr>
          <a:xfrm>
            <a:off x="553286" y="1007744"/>
            <a:ext cx="8184314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https://wellness.ucsd.edu/CAPS/resources/by-group/Pages/grad.aspx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graduate and professional school students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因为本科以上的学生（研究生和博士生）面临了更复杂的问题，UCSD为这些学生设计 CAPS4GAPS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包含了正常CAP的服务内容，但是加入了更多面向本科以上学生的资源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Individual Counseling：一对一心理咨询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如果夫妻其中一人是UCSD的学生，另一方在填写完表格后两人可以进行夫妻辅导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Char char="o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Groups &amp; Workshops：加入了专门面对本科以上学生的讨论小组，比如 ADHD Support Forum for           Graduate and Professional School Students VIA ZOOM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Char char="o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Graduate Women in Science &amp; Engineering Forum (WISE) VIA ZOOM.</a:t>
            </a:r>
            <a:endParaRPr/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Char char="o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Interpersonal Process Group for Graduate &amp; Professional Students VIA ZOOM</a:t>
            </a:r>
            <a:endParaRPr/>
          </a:p>
          <a:p>
            <a:pPr indent="-1968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其他服务项目与CAPS类似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7">
            <a:hlinkClick action="ppaction://hlinksldjump" r:id="rId4"/>
          </p:cNvPr>
          <p:cNvSpPr txBox="1"/>
          <p:nvPr/>
        </p:nvSpPr>
        <p:spPr>
          <a:xfrm>
            <a:off x="7914542" y="4462650"/>
            <a:ext cx="918600" cy="400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回目录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C47D"/>
        </a:solid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8"/>
          <p:cNvSpPr/>
          <p:nvPr/>
        </p:nvSpPr>
        <p:spPr>
          <a:xfrm>
            <a:off x="316350" y="280650"/>
            <a:ext cx="8511300" cy="4582200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18"/>
          <p:cNvSpPr txBox="1"/>
          <p:nvPr/>
        </p:nvSpPr>
        <p:spPr>
          <a:xfrm>
            <a:off x="925689" y="1516265"/>
            <a:ext cx="7484533" cy="2800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https://wellness.ucsd.edu/CAPS/programs/Pages/peer.aspx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学生与学生之间建立联系，增强信息传递的质量和效率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用教育和宣传增强校园健康，培养学生实践对心理健康有益的生活方式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为学生提供有教育意义的资源，帮助学生完成目标，获得成功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Wellness Peer Educators 在学年中为学生提供九个Tritons Flourish Workshops，每个workshop讨论精神健康的不同方面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8"/>
          <p:cNvSpPr txBox="1"/>
          <p:nvPr/>
        </p:nvSpPr>
        <p:spPr>
          <a:xfrm>
            <a:off x="925689" y="564858"/>
            <a:ext cx="641208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Wellness Peer Educator Program</a:t>
            </a:r>
            <a:endParaRPr b="1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8">
            <a:hlinkClick action="ppaction://hlinksldjump" r:id="rId4"/>
          </p:cNvPr>
          <p:cNvSpPr txBox="1"/>
          <p:nvPr/>
        </p:nvSpPr>
        <p:spPr>
          <a:xfrm>
            <a:off x="7909050" y="4462650"/>
            <a:ext cx="918600" cy="400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回目录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C47D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ad62d8077_0_0"/>
          <p:cNvSpPr/>
          <p:nvPr/>
        </p:nvSpPr>
        <p:spPr>
          <a:xfrm>
            <a:off x="316350" y="280650"/>
            <a:ext cx="8511300" cy="4582200"/>
          </a:xfrm>
          <a:prstGeom prst="rect">
            <a:avLst/>
          </a:prstGeom>
          <a:solidFill>
            <a:srgbClr val="FFFFFF">
              <a:alpha val="6470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gead62d8077_0_0"/>
          <p:cNvSpPr txBox="1"/>
          <p:nvPr/>
        </p:nvSpPr>
        <p:spPr>
          <a:xfrm>
            <a:off x="668625" y="500050"/>
            <a:ext cx="78771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lang="en-US" sz="2700">
                <a:solidFill>
                  <a:schemeClr val="dk1"/>
                </a:solidFill>
              </a:rPr>
              <a:t>资源整理使用须知及转载说明</a:t>
            </a:r>
            <a:endParaRPr b="1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gead62d8077_0_0"/>
          <p:cNvSpPr txBox="1"/>
          <p:nvPr/>
        </p:nvSpPr>
        <p:spPr>
          <a:xfrm>
            <a:off x="728100" y="1779000"/>
            <a:ext cx="76878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本资源整理由</a:t>
            </a:r>
            <a:r>
              <a:rPr b="1" lang="en-US">
                <a:solidFill>
                  <a:srgbClr val="38761D"/>
                </a:solidFill>
              </a:rPr>
              <a:t>木禾心理咨询部</a:t>
            </a:r>
            <a:r>
              <a:rPr lang="en-US">
                <a:solidFill>
                  <a:schemeClr val="dk1"/>
                </a:solidFill>
              </a:rPr>
              <a:t>进行整理及部分翻译。信息来源为学校咨询中心网站。资源内的电话，地址，链接以及活动详情内容请以学校官网为最终标准。</a:t>
            </a:r>
            <a:endParaRPr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木禾心理旨在为华人留学生提供更方便的心理健康资源。</a:t>
            </a:r>
            <a:r>
              <a:rPr b="1" lang="en-US">
                <a:solidFill>
                  <a:schemeClr val="dk1"/>
                </a:solidFill>
              </a:rPr>
              <a:t>禁止对本资源整理进行二次修改及上传。</a:t>
            </a:r>
            <a:r>
              <a:rPr lang="en-US">
                <a:solidFill>
                  <a:schemeClr val="dk1"/>
                </a:solidFill>
              </a:rPr>
              <a:t>如需转载本资源整理，请注明出处。谢谢！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C47D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/>
          <p:nvPr/>
        </p:nvSpPr>
        <p:spPr>
          <a:xfrm>
            <a:off x="316350" y="280650"/>
            <a:ext cx="8511300" cy="4582200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668625" y="500050"/>
            <a:ext cx="13062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i="0" lang="en-US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目录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"/>
          <p:cNvSpPr txBox="1"/>
          <p:nvPr/>
        </p:nvSpPr>
        <p:spPr>
          <a:xfrm>
            <a:off x="4275975" y="1188104"/>
            <a:ext cx="4199400" cy="35086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其他服务种类介绍</a:t>
            </a:r>
            <a:endParaRPr/>
          </a:p>
          <a:p>
            <a:pPr indent="-3048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○"/>
            </a:pPr>
            <a:r>
              <a:rPr b="0" i="0" lang="en-US" sz="1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action="ppaction://hlinksldjump" r:id="rId3"/>
              </a:rPr>
              <a:t>Let’s Talk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○"/>
            </a:pPr>
            <a:r>
              <a:rPr b="0" i="0" lang="en-US" sz="1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action="ppaction://hlinksldjump" r:id="rId4"/>
              </a:rPr>
              <a:t>Crises and Emergency Services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○"/>
            </a:pPr>
            <a:r>
              <a:rPr b="0" i="0" lang="en-US" sz="1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action="ppaction://hlinksldjump" r:id="rId5"/>
              </a:rPr>
              <a:t>Group Therapy</a:t>
            </a:r>
            <a:endParaRPr b="0" i="0" sz="1200" u="sng" cap="none" strike="noStrik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○"/>
            </a:pPr>
            <a:r>
              <a:rPr b="0" i="0" lang="en-US" sz="1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action="ppaction://hlinksldjump" r:id="rId6"/>
              </a:rPr>
              <a:t>Workshops and Forums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○"/>
            </a:pPr>
            <a:r>
              <a:rPr b="0" i="0" lang="en-US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线上和远程服务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○"/>
            </a:pPr>
            <a:r>
              <a:rPr b="0" i="0" lang="en-US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action="ppaction://hlinksldjump"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Outreach Program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○"/>
            </a:pPr>
            <a:r>
              <a:rPr b="0" i="0" lang="en-US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action="ppaction://hlinksldjump"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Referral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○"/>
            </a:pPr>
            <a:r>
              <a:rPr b="0" i="0" lang="en-US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action="ppaction://hlinksldjump"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CAPS4GAPS program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○"/>
            </a:pPr>
            <a:r>
              <a:rPr b="0" i="0" lang="en-US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action="ppaction://hlinksldjump"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Wellness Peer Educator Program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800" u="sng" cap="none" strike="noStrike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action="ppaction://hlinksldjump" r:id="rId12"/>
            </a:endParaRPr>
          </a:p>
        </p:txBody>
      </p:sp>
      <p:sp>
        <p:nvSpPr>
          <p:cNvPr id="72" name="Google Shape;72;p2"/>
          <p:cNvSpPr txBox="1"/>
          <p:nvPr/>
        </p:nvSpPr>
        <p:spPr>
          <a:xfrm>
            <a:off x="606650" y="1188104"/>
            <a:ext cx="3744900" cy="253912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action="ppaction://hlinksldjump" r:id="rId13"/>
              </a:rPr>
              <a:t>简介</a:t>
            </a:r>
            <a:endParaRPr b="0" i="0" sz="1800" u="sng" cap="none" strike="noStrik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action="ppaction://hlinksldjump" r:id="rId14"/>
              </a:rPr>
              <a:t>联系方式</a:t>
            </a:r>
            <a:endParaRPr b="0" i="0" sz="1800" u="sng" cap="none" strike="noStrik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0" i="0" lang="en-US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action="ppaction://hlinksldjump" r:id="rId15"/>
              </a:rPr>
              <a:t>咨询相关信息介绍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○"/>
            </a:pPr>
            <a:r>
              <a:rPr b="0" i="0" lang="en-US" sz="1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action="ppaction://hlinksldjump" r:id="rId16"/>
              </a:rPr>
              <a:t>咨询内容简介</a:t>
            </a:r>
            <a:endParaRPr b="0" i="0" sz="1200" u="sng" cap="none" strike="noStrik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○"/>
            </a:pPr>
            <a:r>
              <a:rPr b="0" i="0" lang="en-US" sz="1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action="ppaction://hlinksldjump" r:id="rId1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咨询流程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○"/>
            </a:pPr>
            <a:r>
              <a:rPr b="0" i="0" lang="en-US" sz="1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action="ppaction://hlinksldjump" r:id="rId1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注意事项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609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C47D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>
            <a:hlinkClick action="ppaction://hlinksldjump" r:id="rId3"/>
          </p:cNvPr>
          <p:cNvSpPr txBox="1"/>
          <p:nvPr/>
        </p:nvSpPr>
        <p:spPr>
          <a:xfrm>
            <a:off x="8021939" y="4462650"/>
            <a:ext cx="918600" cy="400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回目录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46667" y="370414"/>
            <a:ext cx="7062383" cy="4402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C47D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"/>
          <p:cNvSpPr/>
          <p:nvPr/>
        </p:nvSpPr>
        <p:spPr>
          <a:xfrm>
            <a:off x="316350" y="280650"/>
            <a:ext cx="8511300" cy="4582200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4"/>
          <p:cNvSpPr txBox="1"/>
          <p:nvPr/>
        </p:nvSpPr>
        <p:spPr>
          <a:xfrm>
            <a:off x="713700" y="374132"/>
            <a:ext cx="13062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i="0" lang="en-US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简介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4"/>
          <p:cNvSpPr txBox="1"/>
          <p:nvPr/>
        </p:nvSpPr>
        <p:spPr>
          <a:xfrm>
            <a:off x="713700" y="1191496"/>
            <a:ext cx="7807800" cy="32085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咨询中心名称：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Counselling and Psychological Services (CAPS)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咨询中心介绍：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校园资讯中心官方网站：</a:t>
            </a: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https://wellness.ucsd.edu/CAPS/Pages/default.aspx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收费：</a:t>
            </a: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学校的UCSHIP保险提供免费在CAPS的心理咨询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-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但是如果需要更专业therapy可能会收费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-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可以提前24小时取消预约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-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如果学生没有提前取消预约但是没有出现，则会收取$20的费用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-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如果被CAPS推荐到校外咨询服务，需要注意收费信息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-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如果是保险network内的：$10 定额手续费后免费;如果是保险network外的：保险报销60%，无定额手续费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Covid information: 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所有服务都改为远程线上或电话服务。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4">
            <a:hlinkClick action="ppaction://hlinksldjump" r:id="rId4"/>
          </p:cNvPr>
          <p:cNvSpPr txBox="1"/>
          <p:nvPr/>
        </p:nvSpPr>
        <p:spPr>
          <a:xfrm>
            <a:off x="7909050" y="4462650"/>
            <a:ext cx="918600" cy="400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回目录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C47D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"/>
          <p:cNvSpPr/>
          <p:nvPr/>
        </p:nvSpPr>
        <p:spPr>
          <a:xfrm>
            <a:off x="316350" y="280650"/>
            <a:ext cx="8511300" cy="4582200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5"/>
          <p:cNvSpPr txBox="1"/>
          <p:nvPr/>
        </p:nvSpPr>
        <p:spPr>
          <a:xfrm>
            <a:off x="668625" y="1030097"/>
            <a:ext cx="7563000" cy="41134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主办公室信息：</a:t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24/7 Phone: </a:t>
            </a: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858-534-3755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Hours: Monday - Friday: 8:00am - 4pm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地址: </a:t>
            </a: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Galbraith Hall 190</a:t>
            </a:r>
            <a:endParaRPr/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1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分办公室地址与电话</a:t>
            </a: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：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Revelle College: Revelle Administration Building, (858) 534-3493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Muir College: Humanities &amp; Social Science Building (HSS)2126, (858) 534-3587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Marshall College: Marshall Administration Building, (858) 534-4390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Warren College: Computer Science &amp; Engineering Building (CSE), First Floor, (858) 534-4731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Roosevelt College: ERC Administration Building, 3rd Floor, (858) 534-2237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Sixth College: Pepper Canyon Hall, 2nd Floor, (858) 534-1481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Women's Center: Old Student Center A, Building 290 (858) 822-0074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International Students &amp; Programs Office (IPSO): Old Student Center B (858) 534-3730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OASIS: Office of Academic Support &amp; Instructional Services: Center Hall, 3rd Floor (858) 534-3760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 Health Services: Group 3 (2nd Floor), (858) 534-5571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具体如何找到每个地址：</a:t>
            </a:r>
            <a:r>
              <a:rPr b="0" i="0" lang="en-US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https://wellness.ucsd.edu/CAPS/about/Pages/locations.aspx</a:t>
            </a: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5"/>
          <p:cNvSpPr txBox="1"/>
          <p:nvPr/>
        </p:nvSpPr>
        <p:spPr>
          <a:xfrm>
            <a:off x="912375" y="279901"/>
            <a:ext cx="2546100" cy="75094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联系方式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5">
            <a:hlinkClick action="ppaction://hlinksldjump" r:id="rId4"/>
          </p:cNvPr>
          <p:cNvSpPr txBox="1"/>
          <p:nvPr/>
        </p:nvSpPr>
        <p:spPr>
          <a:xfrm>
            <a:off x="7909050" y="4462650"/>
            <a:ext cx="918600" cy="400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回目录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C47D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"/>
          <p:cNvSpPr/>
          <p:nvPr/>
        </p:nvSpPr>
        <p:spPr>
          <a:xfrm>
            <a:off x="357726" y="346553"/>
            <a:ext cx="8511300" cy="4582200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6"/>
          <p:cNvSpPr txBox="1"/>
          <p:nvPr/>
        </p:nvSpPr>
        <p:spPr>
          <a:xfrm>
            <a:off x="904869" y="452462"/>
            <a:ext cx="4196400" cy="59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咨询相关信息介绍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6"/>
          <p:cNvSpPr txBox="1"/>
          <p:nvPr/>
        </p:nvSpPr>
        <p:spPr>
          <a:xfrm>
            <a:off x="904869" y="1131577"/>
            <a:ext cx="7463481" cy="3754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https://wellness.ucsd.edu/CAPS/services/Pages/default.aspx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CAPS 为所有注册本校的本科生和研究生提供以个人，集体，夫妻和家庭为单位的心理治疗服务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CAPS对于学生进行心理咨询的内容完全保密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服务内容包括：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初次心理全面评估，风险评估，心理药理学评估, 临时药物管理 和 心理咨询服务。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所有治疗遵从American Board of Psychiatry and Neurology (ABPN), Medical Board of California, International Association of Counseling Services (IACS) and American Association for Ambulatory Health Care Inc. (AAAHC)的要求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服务主要集中于延缓学生的紧急状况，争取减缓恶化，避免住院治疗</a:t>
            </a:r>
            <a:endParaRPr/>
          </a:p>
          <a:p>
            <a:pPr indent="-1968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6"/>
          <p:cNvSpPr txBox="1"/>
          <p:nvPr/>
        </p:nvSpPr>
        <p:spPr>
          <a:xfrm>
            <a:off x="172995" y="4316627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">
            <a:hlinkClick action="ppaction://hlinksldjump" r:id="rId4"/>
          </p:cNvPr>
          <p:cNvSpPr txBox="1"/>
          <p:nvPr/>
        </p:nvSpPr>
        <p:spPr>
          <a:xfrm>
            <a:off x="7950426" y="4528553"/>
            <a:ext cx="918600" cy="400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回目录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4C47D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"/>
          <p:cNvSpPr/>
          <p:nvPr/>
        </p:nvSpPr>
        <p:spPr>
          <a:xfrm>
            <a:off x="316350" y="280650"/>
            <a:ext cx="8511300" cy="4582200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7"/>
          <p:cNvSpPr txBox="1"/>
          <p:nvPr/>
        </p:nvSpPr>
        <p:spPr>
          <a:xfrm>
            <a:off x="840259" y="572276"/>
            <a:ext cx="4196400" cy="59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咨询相关信息介绍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7"/>
          <p:cNvSpPr txBox="1"/>
          <p:nvPr/>
        </p:nvSpPr>
        <p:spPr>
          <a:xfrm>
            <a:off x="840259" y="1246498"/>
            <a:ext cx="7463481" cy="3754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大致流程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6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新来访者需要先以以下三种方式预约：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7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Char char="o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打电话给 (858) 534-3755 预约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4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3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Char char="o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去主办公室（目前线下办公室因疫情不开放）：</a:t>
            </a: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https://wellness.ucsd.edu/CAPS/services/Pages/Appointments.aspx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4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Char char="o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使用my chart 预约：MyStudentChart.ucsd.edu (CAPS: First Visit)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2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新来访者需要完成电话进行的 Brief Telephone Assessments (BTA)，一个10分钟电话来访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2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2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接受第一次咨询服务之后, 大部分有学生保险的学生会被推荐到community-based providers 去接受治疗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2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7">
            <a:hlinkClick action="ppaction://hlinksldjump" r:id="rId4"/>
          </p:cNvPr>
          <p:cNvSpPr txBox="1"/>
          <p:nvPr/>
        </p:nvSpPr>
        <p:spPr>
          <a:xfrm>
            <a:off x="7909049" y="4462650"/>
            <a:ext cx="918600" cy="400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回目录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C47D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"/>
          <p:cNvSpPr/>
          <p:nvPr/>
        </p:nvSpPr>
        <p:spPr>
          <a:xfrm>
            <a:off x="316350" y="280650"/>
            <a:ext cx="8511300" cy="4582200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8"/>
          <p:cNvSpPr txBox="1"/>
          <p:nvPr/>
        </p:nvSpPr>
        <p:spPr>
          <a:xfrm>
            <a:off x="668625" y="1515762"/>
            <a:ext cx="7396218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注意事项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如果你通过你的保险进行预约的话，请对受到社区心理医生的接待有至少一个月等待时长的心理预期。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CAPS 的心理医生不会使用心理治疗药物。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超出CAPS短期治疗范围的非紧急或长期治疗，将会由校外心理治疗提供者接手（使用医疗保险）。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8"/>
          <p:cNvSpPr txBox="1"/>
          <p:nvPr/>
        </p:nvSpPr>
        <p:spPr>
          <a:xfrm>
            <a:off x="840259" y="572276"/>
            <a:ext cx="4196400" cy="59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咨询相关信息介绍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8">
            <a:hlinkClick action="ppaction://hlinksldjump" r:id="rId3"/>
          </p:cNvPr>
          <p:cNvSpPr txBox="1"/>
          <p:nvPr/>
        </p:nvSpPr>
        <p:spPr>
          <a:xfrm>
            <a:off x="7909050" y="4462650"/>
            <a:ext cx="918600" cy="400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回目录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