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9" roundtripDataSignature="AMtx7mif1myr4Ze9GhbGiCUxcDvgiIAPF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customschemas.google.com/relationships/presentationmetadata" Target="metadata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b5a8bca9b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7" name="Google Shape;147;gb5a8bca9b8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b5a8bca9b8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3" name="Google Shape;153;gb5a8bca9b8_0_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b5a8bca9b8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9" name="Google Shape;159;gb5a8bca9b8_0_1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b5a8bca9b8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5" name="Google Shape;165;gb5a8bca9b8_0_1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b5a8bca9b8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1" name="Google Shape;171;gb5a8bca9b8_0_2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b887448ebd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gb887448eb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5" name="Google Shape;105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1" name="Google Shape;111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b887448ebd_0_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7" name="Google Shape;117;gb887448ebd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b887448ebd_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3" name="Google Shape;123;gb887448ebd_1_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b887448ebd_1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9" name="Google Shape;129;gb887448ebd_1_1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b887448ebd_1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5" name="Google Shape;135;gb887448ebd_1_1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b887448ebd_1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1" name="Google Shape;141;gb887448ebd_1_2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标题幻灯片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8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标题和竖排文字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竖排标题与文本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8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8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标题和内容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节标题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0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0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两栏内容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21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较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2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2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22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22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22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仅标题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空白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内容与标题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图片与标题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Google Shape;64;p2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police.ucr.edu/" TargetMode="External"/><Relationship Id="rId4" Type="http://schemas.openxmlformats.org/officeDocument/2006/relationships/hyperlink" Target="https://counseling.ucr.edu/urgent-services-contacts" TargetMode="External"/><Relationship Id="rId5" Type="http://schemas.openxmlformats.org/officeDocument/2006/relationships/hyperlink" Target="https://counseling.ucr.edu/responding-distressed-students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counseling.ucr.edu/consultation-outreach" TargetMode="External"/><Relationship Id="rId4" Type="http://schemas.openxmlformats.org/officeDocument/2006/relationships/hyperlink" Target="https://counseling.ucr.edu/internship-opportunities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counseling.ucr.edu/your-fingertips" TargetMode="External"/><Relationship Id="rId4" Type="http://schemas.openxmlformats.org/officeDocument/2006/relationships/hyperlink" Target="https://counseling.ucr.edu/online-self-assessment" TargetMode="External"/><Relationship Id="rId5" Type="http://schemas.openxmlformats.org/officeDocument/2006/relationships/hyperlink" Target="https://www.taoconnect.org/what_is_tao/us/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counseling.ucr.edu/popular-topics" TargetMode="External"/><Relationship Id="rId4" Type="http://schemas.openxmlformats.org/officeDocument/2006/relationships/hyperlink" Target="https://counseling.ucr.edu/recovering-break" TargetMode="External"/><Relationship Id="rId5" Type="http://schemas.openxmlformats.org/officeDocument/2006/relationships/hyperlink" Target="https://counseling.ucr.edu/worried-about-friend" TargetMode="External"/><Relationship Id="rId6" Type="http://schemas.openxmlformats.org/officeDocument/2006/relationships/hyperlink" Target="https://counseling.ucr.edu/surviving-sexual-assault" TargetMode="External"/><Relationship Id="rId7" Type="http://schemas.openxmlformats.org/officeDocument/2006/relationships/hyperlink" Target="https://counseling.ucr.edu/making-transition-college" TargetMode="External"/><Relationship Id="rId8" Type="http://schemas.openxmlformats.org/officeDocument/2006/relationships/hyperlink" Target="https://counseling.ucr.edu/becoming-more-assertive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1" Type="http://schemas.openxmlformats.org/officeDocument/2006/relationships/slide" Target="/ppt/slides/slide11.xml"/><Relationship Id="rId10" Type="http://schemas.openxmlformats.org/officeDocument/2006/relationships/slide" Target="/ppt/slides/slide7.xml"/><Relationship Id="rId13" Type="http://schemas.openxmlformats.org/officeDocument/2006/relationships/slide" Target="/ppt/slides/slide12.xml"/><Relationship Id="rId12" Type="http://schemas.openxmlformats.org/officeDocument/2006/relationships/slide" Target="/ppt/slides/slide11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slide" Target="/ppt/slides/slide4.xml"/><Relationship Id="rId9" Type="http://schemas.openxmlformats.org/officeDocument/2006/relationships/slide" Target="/ppt/slides/slide8.xml"/><Relationship Id="rId14" Type="http://schemas.openxmlformats.org/officeDocument/2006/relationships/hyperlink" Target="https://counseling.ucr.edu/" TargetMode="External"/><Relationship Id="rId5" Type="http://schemas.openxmlformats.org/officeDocument/2006/relationships/slide" Target="/ppt/slides/slide9.xml"/><Relationship Id="rId6" Type="http://schemas.openxmlformats.org/officeDocument/2006/relationships/slide" Target="/ppt/slides/slide6.xml"/><Relationship Id="rId7" Type="http://schemas.openxmlformats.org/officeDocument/2006/relationships/slide" Target="/ppt/slides/slide6.xml"/><Relationship Id="rId8" Type="http://schemas.openxmlformats.org/officeDocument/2006/relationships/slide" Target="/ppt/slides/slide7.xml"/></Relationships>
</file>

<file path=ppt/slides/_rels/slide3.xml.rels><?xml version="1.0" encoding="UTF-8" standalone="yes"?><Relationships xmlns="http://schemas.openxmlformats.org/package/2006/relationships"><Relationship Id="rId11" Type="http://schemas.openxmlformats.org/officeDocument/2006/relationships/slide" Target="/ppt/slides/slide13.xml"/><Relationship Id="rId10" Type="http://schemas.openxmlformats.org/officeDocument/2006/relationships/slide" Target="/ppt/slides/slide12.xml"/><Relationship Id="rId12" Type="http://schemas.openxmlformats.org/officeDocument/2006/relationships/slide" Target="/ppt/slides/slide1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slide" Target="/ppt/slides/slide4.xml"/><Relationship Id="rId4" Type="http://schemas.openxmlformats.org/officeDocument/2006/relationships/slide" Target="/ppt/slides/slide6.xml"/><Relationship Id="rId9" Type="http://schemas.openxmlformats.org/officeDocument/2006/relationships/slide" Target="/ppt/slides/slide11.xml"/><Relationship Id="rId5" Type="http://schemas.openxmlformats.org/officeDocument/2006/relationships/slide" Target="/ppt/slides/slide7.xml"/><Relationship Id="rId6" Type="http://schemas.openxmlformats.org/officeDocument/2006/relationships/slide" Target="/ppt/slides/slide8.xml"/><Relationship Id="rId7" Type="http://schemas.openxmlformats.org/officeDocument/2006/relationships/slide" Target="/ppt/slides/slide9.xml"/><Relationship Id="rId8" Type="http://schemas.openxmlformats.org/officeDocument/2006/relationships/slide" Target="/ppt/slides/slide10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counseling.ucr.edu/beginning-treatment-make-appointment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chconline.ucr.edu/" TargetMode="External"/><Relationship Id="rId4" Type="http://schemas.openxmlformats.org/officeDocument/2006/relationships/hyperlink" Target="http://counseling.ucr.acsitefactory.com/sites/g/files/rcwecm1711/files/2018-08/Missed%20and%20Late%20Cancelled%20Appoinment%20policy%20and%20fees.8-1-13.pdf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counseling.ucr.edu/short-term-counseling-and-psychotherapy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counseling.ucr.edu/group-therapy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counseling.ucr.edu/psychiatric-services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counseling.ucr.edu/what-livehealth-online#behavioral_health_livehealth_online_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409856" y="1456659"/>
            <a:ext cx="9144000" cy="41679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</a:pPr>
            <a:r>
              <a:rPr b="1" lang="en-US" sz="3400">
                <a:solidFill>
                  <a:schemeClr val="accent6"/>
                </a:solidFill>
              </a:rPr>
              <a:t>木禾心理 University of California, Riverside </a:t>
            </a:r>
            <a:endParaRPr b="1" sz="3400">
              <a:solidFill>
                <a:schemeClr val="accent6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</a:pPr>
            <a:r>
              <a:rPr b="1" lang="en-US" sz="3900">
                <a:solidFill>
                  <a:schemeClr val="accent6"/>
                </a:solidFill>
              </a:rPr>
              <a:t>心理咨询资源整理</a:t>
            </a:r>
            <a:br>
              <a:rPr b="1" lang="en-US" sz="5400">
                <a:solidFill>
                  <a:schemeClr val="accent6"/>
                </a:solidFill>
              </a:rPr>
            </a:br>
            <a:br>
              <a:rPr b="1" lang="en-US" sz="5400">
                <a:solidFill>
                  <a:schemeClr val="accent6"/>
                </a:solidFill>
              </a:rPr>
            </a:br>
            <a:r>
              <a:rPr b="1" lang="en-US" sz="2430"/>
              <a:t>更新于8/7/2021</a:t>
            </a:r>
            <a:endParaRPr b="1" sz="2430"/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765241" y="5507350"/>
            <a:ext cx="2971800" cy="901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b5a8bca9b8_0_0"/>
          <p:cNvSpPr txBox="1"/>
          <p:nvPr>
            <p:ph type="title"/>
          </p:nvPr>
        </p:nvSpPr>
        <p:spPr>
          <a:xfrm>
            <a:off x="540500" y="322600"/>
            <a:ext cx="11651400" cy="132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</a:pPr>
            <a:r>
              <a:rPr b="1" lang="en-US">
                <a:solidFill>
                  <a:schemeClr val="accent6"/>
                </a:solidFill>
              </a:rPr>
              <a:t>Emergency Assistance</a:t>
            </a:r>
            <a:endParaRPr sz="2800"/>
          </a:p>
        </p:txBody>
      </p:sp>
      <p:sp>
        <p:nvSpPr>
          <p:cNvPr id="150" name="Google Shape;150;gb5a8bca9b8_0_0"/>
          <p:cNvSpPr txBox="1"/>
          <p:nvPr>
            <p:ph idx="1" type="body"/>
          </p:nvPr>
        </p:nvSpPr>
        <p:spPr>
          <a:xfrm>
            <a:off x="540489" y="191068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学校附近的紧急情况联系UC Police Department (UCPD)</a:t>
            </a:r>
            <a:endParaRPr sz="2200"/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Phone: (951) 827-5222</a:t>
            </a:r>
            <a:endParaRPr sz="2200"/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Website: </a:t>
            </a:r>
            <a:r>
              <a:rPr lang="en-US" sz="2200" u="sng">
                <a:solidFill>
                  <a:schemeClr val="hlink"/>
                </a:solidFill>
                <a:hlinkClick r:id="rId3"/>
              </a:rPr>
              <a:t>https://police.ucr.edu/</a:t>
            </a:r>
            <a:endParaRPr sz="2200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  <a:p>
            <a:pPr indent="-3683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CAPS walk-in services或拨打(951) 827-5531及其他热线</a:t>
            </a:r>
            <a:r>
              <a:rPr lang="en-US" sz="2200" u="sng">
                <a:solidFill>
                  <a:schemeClr val="hlink"/>
                </a:solidFill>
                <a:hlinkClick r:id="rId4"/>
              </a:rPr>
              <a:t>https://counseling.ucr.edu/urgent-services-contacts</a:t>
            </a:r>
            <a:endParaRPr sz="2200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  <a:p>
            <a:pPr indent="-3683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如何帮助distressed student </a:t>
            </a:r>
            <a:r>
              <a:rPr lang="en-US" sz="2200" u="sng">
                <a:solidFill>
                  <a:schemeClr val="hlink"/>
                </a:solidFill>
                <a:hlinkClick r:id="rId5"/>
              </a:rPr>
              <a:t>https://counseling.ucr.edu/responding-distressed-students</a:t>
            </a:r>
            <a:endParaRPr sz="2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b5a8bca9b8_0_7"/>
          <p:cNvSpPr txBox="1"/>
          <p:nvPr>
            <p:ph type="title"/>
          </p:nvPr>
        </p:nvSpPr>
        <p:spPr>
          <a:xfrm>
            <a:off x="540500" y="322600"/>
            <a:ext cx="11651400" cy="132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</a:pPr>
            <a:r>
              <a:rPr b="1" lang="en-US">
                <a:solidFill>
                  <a:schemeClr val="accent6"/>
                </a:solidFill>
              </a:rPr>
              <a:t>Education and Training</a:t>
            </a:r>
            <a:endParaRPr sz="2800"/>
          </a:p>
        </p:txBody>
      </p:sp>
      <p:sp>
        <p:nvSpPr>
          <p:cNvPr id="156" name="Google Shape;156;gb5a8bca9b8_0_7"/>
          <p:cNvSpPr txBox="1"/>
          <p:nvPr>
            <p:ph idx="1" type="body"/>
          </p:nvPr>
        </p:nvSpPr>
        <p:spPr>
          <a:xfrm>
            <a:off x="540489" y="191068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consultation &amp; outreach：帮助学生及校内人员保持心理健康</a:t>
            </a:r>
            <a:r>
              <a:rPr lang="en-US" sz="2200" u="sng">
                <a:solidFill>
                  <a:schemeClr val="hlink"/>
                </a:solidFill>
                <a:hlinkClick r:id="rId3"/>
              </a:rPr>
              <a:t>https://counseling.ucr.edu/consultation-outreach</a:t>
            </a:r>
            <a:endParaRPr sz="2200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  <a:p>
            <a:pPr indent="-3683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internship in health service psychology实习：CAPS提供APA accredited internship，详细内容见网页</a:t>
            </a:r>
            <a:r>
              <a:rPr lang="en-US" sz="2200" u="sng">
                <a:solidFill>
                  <a:schemeClr val="hlink"/>
                </a:solidFill>
                <a:hlinkClick r:id="rId4"/>
              </a:rPr>
              <a:t>https://counseling.ucr.edu/internship-opportunities</a:t>
            </a:r>
            <a:endParaRPr sz="2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b5a8bca9b8_0_13"/>
          <p:cNvSpPr txBox="1"/>
          <p:nvPr>
            <p:ph type="title"/>
          </p:nvPr>
        </p:nvSpPr>
        <p:spPr>
          <a:xfrm>
            <a:off x="540500" y="322600"/>
            <a:ext cx="11651400" cy="132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</a:pPr>
            <a:r>
              <a:rPr b="1" lang="en-US">
                <a:solidFill>
                  <a:schemeClr val="accent6"/>
                </a:solidFill>
              </a:rPr>
              <a:t>Self-help Library</a:t>
            </a:r>
            <a:endParaRPr sz="2800"/>
          </a:p>
        </p:txBody>
      </p:sp>
      <p:sp>
        <p:nvSpPr>
          <p:cNvPr id="162" name="Google Shape;162;gb5a8bca9b8_0_13"/>
          <p:cNvSpPr txBox="1"/>
          <p:nvPr>
            <p:ph idx="1" type="body"/>
          </p:nvPr>
        </p:nvSpPr>
        <p:spPr>
          <a:xfrm>
            <a:off x="540489" y="191068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CAPS提供的手册及handouts </a:t>
            </a:r>
            <a:r>
              <a:rPr lang="en-US" sz="2200" u="sng">
                <a:solidFill>
                  <a:schemeClr val="hlink"/>
                </a:solidFill>
                <a:hlinkClick r:id="rId3"/>
              </a:rPr>
              <a:t>https://counseling.ucr.edu/your-fingertips</a:t>
            </a:r>
            <a:endParaRPr sz="2200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  <a:p>
            <a:pPr indent="-3683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自我评估 </a:t>
            </a:r>
            <a:r>
              <a:rPr lang="en-US" sz="2200" u="sng">
                <a:solidFill>
                  <a:schemeClr val="hlink"/>
                </a:solidFill>
                <a:hlinkClick r:id="rId4"/>
              </a:rPr>
              <a:t>https://counseling.ucr.edu/online-self-assessment</a:t>
            </a:r>
            <a:endParaRPr sz="2200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  <a:p>
            <a:pPr indent="-3683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Therapy Assistance Online (TAO)，在线平台，学习如何应对不同情绪和压力 </a:t>
            </a:r>
            <a:r>
              <a:rPr lang="en-US" sz="2200" u="sng">
                <a:solidFill>
                  <a:schemeClr val="hlink"/>
                </a:solidFill>
                <a:hlinkClick r:id="rId5"/>
              </a:rPr>
              <a:t>https://www.taoconnect.org/what_is_tao/us/</a:t>
            </a:r>
            <a:endParaRPr sz="2200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b5a8bca9b8_0_18"/>
          <p:cNvSpPr txBox="1"/>
          <p:nvPr>
            <p:ph type="title"/>
          </p:nvPr>
        </p:nvSpPr>
        <p:spPr>
          <a:xfrm>
            <a:off x="540500" y="322600"/>
            <a:ext cx="11651400" cy="132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</a:pPr>
            <a:r>
              <a:rPr b="1" lang="en-US">
                <a:solidFill>
                  <a:schemeClr val="accent6"/>
                </a:solidFill>
              </a:rPr>
              <a:t>Popular Topic</a:t>
            </a:r>
            <a:br>
              <a:rPr lang="en-US"/>
            </a:br>
            <a:r>
              <a:rPr lang="en-US" sz="2800" u="sng">
                <a:solidFill>
                  <a:schemeClr val="hlink"/>
                </a:solidFill>
                <a:hlinkClick r:id="rId3"/>
              </a:rPr>
              <a:t>https://counseling.ucr.edu/popular-topics</a:t>
            </a:r>
            <a:endParaRPr sz="2800"/>
          </a:p>
        </p:txBody>
      </p:sp>
      <p:sp>
        <p:nvSpPr>
          <p:cNvPr id="168" name="Google Shape;168;gb5a8bca9b8_0_18"/>
          <p:cNvSpPr txBox="1"/>
          <p:nvPr>
            <p:ph idx="1" type="body"/>
          </p:nvPr>
        </p:nvSpPr>
        <p:spPr>
          <a:xfrm>
            <a:off x="540489" y="191068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83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分手后的恢复 </a:t>
            </a:r>
            <a:r>
              <a:rPr lang="en-US" sz="2200" u="sng">
                <a:solidFill>
                  <a:schemeClr val="hlink"/>
                </a:solidFill>
                <a:hlinkClick r:id="rId4"/>
              </a:rPr>
              <a:t>https://counseling.ucr.edu/recovering-break</a:t>
            </a:r>
            <a:endParaRPr sz="2200"/>
          </a:p>
          <a:p>
            <a:pPr indent="-3683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担心朋友的情况 </a:t>
            </a:r>
            <a:r>
              <a:rPr lang="en-US" sz="2200" u="sng">
                <a:solidFill>
                  <a:schemeClr val="hlink"/>
                </a:solidFill>
                <a:hlinkClick r:id="rId5"/>
              </a:rPr>
              <a:t>https://counseling.ucr.edu/worried-about-friend</a:t>
            </a:r>
            <a:endParaRPr sz="2200"/>
          </a:p>
          <a:p>
            <a:pPr indent="-3683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性侵犯 </a:t>
            </a:r>
            <a:r>
              <a:rPr lang="en-US" sz="2200" u="sng">
                <a:solidFill>
                  <a:schemeClr val="hlink"/>
                </a:solidFill>
                <a:hlinkClick r:id="rId6"/>
              </a:rPr>
              <a:t>https://counseling.ucr.edu/surviving-sexual-assault</a:t>
            </a:r>
            <a:endParaRPr sz="2200"/>
          </a:p>
          <a:p>
            <a:pPr indent="-3683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适应大学 </a:t>
            </a:r>
            <a:r>
              <a:rPr lang="en-US" sz="2200" u="sng">
                <a:solidFill>
                  <a:schemeClr val="hlink"/>
                </a:solidFill>
                <a:hlinkClick r:id="rId7"/>
              </a:rPr>
              <a:t>https://counseling.ucr.edu/making-transition-college</a:t>
            </a:r>
            <a:endParaRPr sz="2200"/>
          </a:p>
          <a:p>
            <a:pPr indent="-3683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培养自信 </a:t>
            </a:r>
            <a:r>
              <a:rPr lang="en-US" sz="2200" u="sng">
                <a:solidFill>
                  <a:schemeClr val="hlink"/>
                </a:solidFill>
                <a:hlinkClick r:id="rId8"/>
              </a:rPr>
              <a:t>https://counseling.ucr.edu/becoming-more-assertive</a:t>
            </a:r>
            <a:endParaRPr sz="2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b5a8bca9b8_0_23"/>
          <p:cNvSpPr txBox="1"/>
          <p:nvPr>
            <p:ph type="title"/>
          </p:nvPr>
        </p:nvSpPr>
        <p:spPr>
          <a:xfrm>
            <a:off x="540500" y="322600"/>
            <a:ext cx="11651400" cy="132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</a:pPr>
            <a:r>
              <a:rPr b="1" lang="en-US">
                <a:solidFill>
                  <a:schemeClr val="accent6"/>
                </a:solidFill>
              </a:rPr>
              <a:t>相关证明</a:t>
            </a:r>
            <a:endParaRPr sz="2800"/>
          </a:p>
        </p:txBody>
      </p:sp>
      <p:sp>
        <p:nvSpPr>
          <p:cNvPr id="174" name="Google Shape;174;gb5a8bca9b8_0_23"/>
          <p:cNvSpPr txBox="1"/>
          <p:nvPr>
            <p:ph idx="1" type="body"/>
          </p:nvPr>
        </p:nvSpPr>
        <p:spPr>
          <a:xfrm>
            <a:off x="540489" y="191068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CAPS不提供emotional support animal证明</a:t>
            </a:r>
            <a:endParaRPr sz="2200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  <a:p>
            <a:pPr indent="-3683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CAPS不会直接提供service documentations，只有在学生已经在CAPS咨询过一段时间的情况下，咨询师才会谨慎的开some mental disorders的证明</a:t>
            </a:r>
            <a:endParaRPr sz="2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gb887448ebd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64463" y="0"/>
            <a:ext cx="1046306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gb887448ebd_0_0">
            <a:hlinkClick action="ppaction://hlinksldjump" r:id="rId4"/>
          </p:cNvPr>
          <p:cNvSpPr/>
          <p:nvPr/>
        </p:nvSpPr>
        <p:spPr>
          <a:xfrm>
            <a:off x="6697725" y="938825"/>
            <a:ext cx="252000" cy="1716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gb887448ebd_0_0">
            <a:hlinkClick action="ppaction://hlinksldjump" r:id="rId5"/>
          </p:cNvPr>
          <p:cNvSpPr/>
          <p:nvPr/>
        </p:nvSpPr>
        <p:spPr>
          <a:xfrm>
            <a:off x="6697725" y="2510925"/>
            <a:ext cx="252000" cy="1716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gb887448ebd_0_0">
            <a:hlinkClick action="ppaction://hlinksldjump" r:id="rId6"/>
          </p:cNvPr>
          <p:cNvSpPr/>
          <p:nvPr/>
        </p:nvSpPr>
        <p:spPr>
          <a:xfrm>
            <a:off x="8838700" y="171725"/>
            <a:ext cx="252000" cy="1716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gb887448ebd_0_0">
            <a:hlinkClick action="ppaction://hlinksldjump" r:id="rId7"/>
          </p:cNvPr>
          <p:cNvSpPr/>
          <p:nvPr/>
        </p:nvSpPr>
        <p:spPr>
          <a:xfrm>
            <a:off x="8838700" y="675500"/>
            <a:ext cx="252000" cy="1716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gb887448ebd_0_0">
            <a:hlinkClick action="ppaction://hlinksldjump" r:id="rId8"/>
          </p:cNvPr>
          <p:cNvSpPr/>
          <p:nvPr/>
        </p:nvSpPr>
        <p:spPr>
          <a:xfrm>
            <a:off x="8838700" y="1179275"/>
            <a:ext cx="252000" cy="1716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gb887448ebd_0_0">
            <a:hlinkClick action="ppaction://hlinksldjump" r:id="rId9"/>
          </p:cNvPr>
          <p:cNvSpPr/>
          <p:nvPr/>
        </p:nvSpPr>
        <p:spPr>
          <a:xfrm>
            <a:off x="8838700" y="1683050"/>
            <a:ext cx="252000" cy="1716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gb887448ebd_0_0">
            <a:hlinkClick action="ppaction://hlinksldjump" r:id="rId10"/>
          </p:cNvPr>
          <p:cNvSpPr/>
          <p:nvPr/>
        </p:nvSpPr>
        <p:spPr>
          <a:xfrm>
            <a:off x="6697725" y="3686600"/>
            <a:ext cx="252000" cy="1716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gb887448ebd_0_0">
            <a:hlinkClick action="ppaction://hlinksldjump" r:id="rId11"/>
          </p:cNvPr>
          <p:cNvSpPr/>
          <p:nvPr/>
        </p:nvSpPr>
        <p:spPr>
          <a:xfrm>
            <a:off x="6697725" y="4201800"/>
            <a:ext cx="252000" cy="1716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gb887448ebd_0_0">
            <a:hlinkClick action="ppaction://hlinksldjump" r:id="rId12"/>
          </p:cNvPr>
          <p:cNvSpPr/>
          <p:nvPr/>
        </p:nvSpPr>
        <p:spPr>
          <a:xfrm>
            <a:off x="6697725" y="4717000"/>
            <a:ext cx="252000" cy="1716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gb887448ebd_0_0">
            <a:hlinkClick action="ppaction://hlinksldjump" r:id="rId13"/>
          </p:cNvPr>
          <p:cNvSpPr/>
          <p:nvPr/>
        </p:nvSpPr>
        <p:spPr>
          <a:xfrm>
            <a:off x="6697725" y="5747400"/>
            <a:ext cx="252000" cy="1716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gb887448ebd_0_0"/>
          <p:cNvSpPr txBox="1"/>
          <p:nvPr/>
        </p:nvSpPr>
        <p:spPr>
          <a:xfrm>
            <a:off x="1431125" y="541025"/>
            <a:ext cx="34119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en-US" sz="25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点击箭头转到相关页面</a:t>
            </a:r>
            <a:endParaRPr b="1" i="0" sz="25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gb887448ebd_0_0">
            <a:hlinkClick r:id="rId14"/>
          </p:cNvPr>
          <p:cNvSpPr/>
          <p:nvPr/>
        </p:nvSpPr>
        <p:spPr>
          <a:xfrm>
            <a:off x="1652225" y="4030200"/>
            <a:ext cx="252000" cy="1716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"/>
          <p:cNvSpPr txBox="1"/>
          <p:nvPr>
            <p:ph idx="1" type="body"/>
          </p:nvPr>
        </p:nvSpPr>
        <p:spPr>
          <a:xfrm>
            <a:off x="276450" y="1245625"/>
            <a:ext cx="11334300" cy="52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</a:pPr>
            <a:r>
              <a:rPr b="1" lang="en-US" sz="2380"/>
              <a:t>咨询类服务：</a:t>
            </a:r>
            <a:endParaRPr b="1" sz="2380"/>
          </a:p>
          <a:p>
            <a:pPr indent="-203200" lvl="1" marL="68580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40"/>
              <a:buChar char="•"/>
            </a:pPr>
            <a:r>
              <a:rPr lang="en-US" sz="2000" u="sng">
                <a:solidFill>
                  <a:schemeClr val="hlink"/>
                </a:solidFill>
                <a:hlinkClick action="ppaction://hlinksldjump" r:id="rId3"/>
              </a:rPr>
              <a:t>咨询预约及intake appointment</a:t>
            </a:r>
            <a:r>
              <a:rPr lang="en-US" sz="2000"/>
              <a:t>，由学校CAPS的心理咨询师提供，免费</a:t>
            </a:r>
            <a:endParaRPr sz="2000"/>
          </a:p>
          <a:p>
            <a:pPr indent="-187959" lvl="1" marL="68580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</a:pPr>
            <a:r>
              <a:rPr lang="en-US" sz="2000" u="sng">
                <a:solidFill>
                  <a:schemeClr val="hlink"/>
                </a:solidFill>
                <a:hlinkClick action="ppaction://hlinksldjump" r:id="rId4"/>
              </a:rPr>
              <a:t>短期咨询 short term counseling and psychotherapy</a:t>
            </a:r>
            <a:r>
              <a:rPr lang="en-US" sz="2000"/>
              <a:t>，目的在于找到心理问题和解决方案</a:t>
            </a:r>
            <a:endParaRPr sz="2000"/>
          </a:p>
          <a:p>
            <a:pPr indent="-187959" lvl="1" marL="68580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</a:pPr>
            <a:r>
              <a:rPr lang="en-US" sz="2000" u="sng">
                <a:solidFill>
                  <a:schemeClr val="hlink"/>
                </a:solidFill>
                <a:hlinkClick action="ppaction://hlinksldjump" r:id="rId5"/>
              </a:rPr>
              <a:t>集体治疗 group therapy</a:t>
            </a:r>
            <a:r>
              <a:rPr lang="en-US" sz="2000"/>
              <a:t>，讨论大家共同的问题并互相帮助</a:t>
            </a:r>
            <a:endParaRPr sz="2000"/>
          </a:p>
          <a:p>
            <a:pPr indent="-187959" lvl="1" marL="68580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</a:pPr>
            <a:r>
              <a:rPr lang="en-US" sz="2000" u="sng">
                <a:solidFill>
                  <a:schemeClr val="hlink"/>
                </a:solidFill>
                <a:hlinkClick action="ppaction://hlinksldjump" r:id="rId6"/>
              </a:rPr>
              <a:t>药物治疗 psychiatric services</a:t>
            </a:r>
            <a:r>
              <a:rPr lang="en-US" sz="2000"/>
              <a:t>，refer到SHS或校外的psychiatrist</a:t>
            </a:r>
            <a:endParaRPr sz="2000"/>
          </a:p>
          <a:p>
            <a:pPr indent="-187959" lvl="1" marL="68580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</a:pPr>
            <a:r>
              <a:rPr lang="en-US" sz="2000" u="sng">
                <a:solidFill>
                  <a:schemeClr val="hlink"/>
                </a:solidFill>
                <a:hlinkClick action="ppaction://hlinksldjump" r:id="rId7"/>
              </a:rPr>
              <a:t>LiveHealth线上咨询</a:t>
            </a:r>
            <a:r>
              <a:rPr lang="en-US" sz="2000"/>
              <a:t>，分为medical和behavioral health两类，收费</a:t>
            </a:r>
            <a:endParaRPr sz="2000"/>
          </a:p>
          <a:p>
            <a:pPr indent="-228600" lvl="0" marL="2286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</a:pPr>
            <a:r>
              <a:rPr b="1" lang="en-US" sz="2380"/>
              <a:t>其他资源及培训：</a:t>
            </a:r>
            <a:endParaRPr b="1" sz="2380"/>
          </a:p>
          <a:p>
            <a:pPr indent="-241300" lvl="1" marL="68580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</a:pPr>
            <a:r>
              <a:rPr lang="en-US" sz="2000" u="sng">
                <a:solidFill>
                  <a:schemeClr val="hlink"/>
                </a:solidFill>
                <a:hlinkClick action="ppaction://hlinksldjump" r:id="rId8"/>
              </a:rPr>
              <a:t>紧急情况 emergency assistance</a:t>
            </a:r>
            <a:r>
              <a:rPr lang="en-US" sz="2000"/>
              <a:t>，热线，网站及CAPS提供的walk-in服务</a:t>
            </a:r>
            <a:endParaRPr sz="2000"/>
          </a:p>
          <a:p>
            <a:pPr indent="-241300" lvl="1" marL="68580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</a:pPr>
            <a:r>
              <a:rPr lang="en-US" sz="2000" u="sng">
                <a:solidFill>
                  <a:schemeClr val="hlink"/>
                </a:solidFill>
                <a:hlinkClick action="ppaction://hlinksldjump" r:id="rId9"/>
              </a:rPr>
              <a:t>培训 education &amp; training</a:t>
            </a:r>
            <a:r>
              <a:rPr lang="en-US" sz="2000"/>
              <a:t>，帮助学生保持心理健康的项目以及health service相关的internship</a:t>
            </a:r>
            <a:endParaRPr sz="2000"/>
          </a:p>
          <a:p>
            <a:pPr indent="-241300" lvl="1" marL="68580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</a:pPr>
            <a:r>
              <a:rPr lang="en-US" sz="2000" u="sng">
                <a:solidFill>
                  <a:schemeClr val="hlink"/>
                </a:solidFill>
                <a:hlinkClick action="ppaction://hlinksldjump" r:id="rId10"/>
              </a:rPr>
              <a:t>自助资源 self-help library</a:t>
            </a:r>
            <a:r>
              <a:rPr lang="en-US" sz="2000"/>
              <a:t>，自我评估及在线学习平台</a:t>
            </a:r>
            <a:endParaRPr sz="2000"/>
          </a:p>
          <a:p>
            <a:pPr indent="-241300" lvl="1" marL="68580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</a:pPr>
            <a:r>
              <a:rPr lang="en-US" sz="2000" u="sng">
                <a:solidFill>
                  <a:schemeClr val="hlink"/>
                </a:solidFill>
                <a:hlinkClick action="ppaction://hlinksldjump" r:id="rId11"/>
              </a:rPr>
              <a:t>相关文章 popular topic</a:t>
            </a:r>
            <a:endParaRPr sz="2000"/>
          </a:p>
          <a:p>
            <a:pPr indent="-241300" lvl="1" marL="68580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</a:pPr>
            <a:r>
              <a:rPr lang="en-US" sz="2000" u="sng">
                <a:solidFill>
                  <a:schemeClr val="hlink"/>
                </a:solidFill>
                <a:hlinkClick action="ppaction://hlinksldjump" r:id="rId12"/>
              </a:rPr>
              <a:t>相关证明</a:t>
            </a:r>
            <a:endParaRPr sz="2000"/>
          </a:p>
          <a:p>
            <a:pPr indent="-7747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2380"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2380"/>
          </a:p>
        </p:txBody>
      </p:sp>
      <p:sp>
        <p:nvSpPr>
          <p:cNvPr id="108" name="Google Shape;108;p2"/>
          <p:cNvSpPr txBox="1"/>
          <p:nvPr/>
        </p:nvSpPr>
        <p:spPr>
          <a:xfrm>
            <a:off x="0" y="255182"/>
            <a:ext cx="5443871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概要（内附超链接）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"/>
          <p:cNvSpPr txBox="1"/>
          <p:nvPr>
            <p:ph type="title"/>
          </p:nvPr>
        </p:nvSpPr>
        <p:spPr>
          <a:xfrm>
            <a:off x="540500" y="322600"/>
            <a:ext cx="11651400" cy="132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</a:pPr>
            <a:r>
              <a:rPr b="1" lang="en-US">
                <a:solidFill>
                  <a:schemeClr val="accent6"/>
                </a:solidFill>
              </a:rPr>
              <a:t>Beginning Treatment: Intake Appointment</a:t>
            </a:r>
            <a:br>
              <a:rPr lang="en-US"/>
            </a:br>
            <a:r>
              <a:rPr lang="en-US" sz="2800" u="sng">
                <a:solidFill>
                  <a:schemeClr val="hlink"/>
                </a:solidFill>
                <a:hlinkClick r:id="rId3"/>
              </a:rPr>
              <a:t>https://counseling.ucr.edu/beginning-treatment-make-appointment</a:t>
            </a:r>
            <a:endParaRPr sz="2800"/>
          </a:p>
        </p:txBody>
      </p:sp>
      <p:sp>
        <p:nvSpPr>
          <p:cNvPr id="114" name="Google Shape;114;p3"/>
          <p:cNvSpPr txBox="1"/>
          <p:nvPr>
            <p:ph idx="1" type="body"/>
          </p:nvPr>
        </p:nvSpPr>
        <p:spPr>
          <a:xfrm>
            <a:off x="540489" y="191068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78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50"/>
              <a:buChar char="•"/>
            </a:pPr>
            <a:r>
              <a:rPr b="1" lang="en-US" sz="2350"/>
              <a:t>三种预约方式</a:t>
            </a:r>
            <a:endParaRPr b="1" sz="2350"/>
          </a:p>
          <a:p>
            <a:pPr indent="-3683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-US" sz="2200"/>
              <a:t>打电话给CAPS, Tel: 951-827-5531，工作时间为Mon-Fri, 8am to 5pm</a:t>
            </a:r>
            <a:endParaRPr sz="2200"/>
          </a:p>
          <a:p>
            <a:pPr indent="-3683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-US" sz="2200"/>
              <a:t>In person 预约, Address: Health Services Building, North Wing，工作时间为Mon-Fri, 8am to 5pm</a:t>
            </a:r>
            <a:r>
              <a:rPr lang="en-US" sz="2200">
                <a:solidFill>
                  <a:srgbClr val="FF0000"/>
                </a:solidFill>
              </a:rPr>
              <a:t>（目前没有in-person服务，需要打电话预约）</a:t>
            </a:r>
            <a:endParaRPr sz="2200">
              <a:solidFill>
                <a:srgbClr val="FF0000"/>
              </a:solidFill>
            </a:endParaRPr>
          </a:p>
          <a:p>
            <a:pPr indent="-3683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-US" sz="2200"/>
              <a:t>非工作时间打电话给on-call therapist 24h预约, Tel: 951-827-5531</a:t>
            </a:r>
            <a:endParaRPr sz="2200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  <a:p>
            <a:pPr indent="-3683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首次预约咨询要用Phone Triage Appointment，提前30分钟到场填写相关信息，非首次咨询也需要提前5-15分钟到场填写调查问卷</a:t>
            </a:r>
            <a:endParaRPr sz="2200"/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首次咨询侧重了解问题及评估，而不是治疗</a:t>
            </a:r>
            <a:endParaRPr sz="2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b887448ebd_0_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取消预约</a:t>
            </a:r>
            <a:endParaRPr/>
          </a:p>
        </p:txBody>
      </p:sp>
      <p:sp>
        <p:nvSpPr>
          <p:cNvPr id="120" name="Google Shape;120;gb887448ebd_0_9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如果需要取消预约，请在24小时内打电话951-827-5531或者登录网站</a:t>
            </a:r>
            <a:r>
              <a:rPr lang="en-US" sz="2200" u="sng">
                <a:solidFill>
                  <a:schemeClr val="hlink"/>
                </a:solidFill>
                <a:hlinkClick r:id="rId3"/>
              </a:rPr>
              <a:t>https://chconline.ucr.edu/</a:t>
            </a:r>
            <a:endParaRPr sz="2200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  <a:p>
            <a:pPr indent="-3683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24小时内取消预约或者没有按时进行咨询（迟到15分钟以上）会被收取missed appointment fee，具体收费情况参考</a:t>
            </a:r>
            <a:r>
              <a:rPr lang="en-US" sz="2200" u="sng">
                <a:solidFill>
                  <a:schemeClr val="hlink"/>
                </a:solidFill>
                <a:hlinkClick r:id="rId4"/>
              </a:rPr>
              <a:t>http://counseling.ucr.acsitefactory.com/sites/g/files/rcwecm1711/files/2018-08/Missed%20and%20Late%20Cancelled%20Appoinment%20policy%20and%20fees.8-1-13.pdf</a:t>
            </a:r>
            <a:endParaRPr sz="2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b887448ebd_1_1"/>
          <p:cNvSpPr txBox="1"/>
          <p:nvPr>
            <p:ph type="title"/>
          </p:nvPr>
        </p:nvSpPr>
        <p:spPr>
          <a:xfrm>
            <a:off x="540500" y="322600"/>
            <a:ext cx="11651400" cy="132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</a:pPr>
            <a:r>
              <a:rPr b="1" lang="en-US">
                <a:solidFill>
                  <a:schemeClr val="accent6"/>
                </a:solidFill>
              </a:rPr>
              <a:t>Short Term Counseling and Psychotherapy</a:t>
            </a:r>
            <a:br>
              <a:rPr lang="en-US"/>
            </a:br>
            <a:r>
              <a:rPr lang="en-US" sz="2200" u="sng">
                <a:solidFill>
                  <a:schemeClr val="hlink"/>
                </a:solidFill>
                <a:hlinkClick r:id="rId3"/>
              </a:rPr>
              <a:t>https://counseling.ucr.edu/short-term-counseling-and-psychotherapy</a:t>
            </a:r>
            <a:endParaRPr sz="2200"/>
          </a:p>
        </p:txBody>
      </p:sp>
      <p:sp>
        <p:nvSpPr>
          <p:cNvPr id="126" name="Google Shape;126;gb887448ebd_1_1"/>
          <p:cNvSpPr txBox="1"/>
          <p:nvPr>
            <p:ph idx="1" type="body"/>
          </p:nvPr>
        </p:nvSpPr>
        <p:spPr>
          <a:xfrm>
            <a:off x="540489" y="191068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目的：帮助找到问题及解决方案</a:t>
            </a:r>
            <a:endParaRPr sz="2200"/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时长：45分钟</a:t>
            </a:r>
            <a:endParaRPr sz="2200"/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频率和次数：根据咨询需求和学校相关policy决定</a:t>
            </a:r>
            <a:endParaRPr sz="2200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  <a:p>
            <a:pPr indent="-3683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如果双方都是UCR学生，可以进行couples counseling，但不可以同时进行individual和couples counseling</a:t>
            </a:r>
            <a:endParaRPr sz="2200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  <a:p>
            <a:pPr indent="-3683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对于特殊情况，CAPS可能会将你refer到其他医疗中心</a:t>
            </a:r>
            <a:endParaRPr sz="2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b887448ebd_1_12"/>
          <p:cNvSpPr txBox="1"/>
          <p:nvPr>
            <p:ph type="title"/>
          </p:nvPr>
        </p:nvSpPr>
        <p:spPr>
          <a:xfrm>
            <a:off x="540500" y="322600"/>
            <a:ext cx="11651400" cy="132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</a:pPr>
            <a:r>
              <a:rPr b="1" lang="en-US">
                <a:solidFill>
                  <a:schemeClr val="accent6"/>
                </a:solidFill>
              </a:rPr>
              <a:t>Group Therapy</a:t>
            </a:r>
            <a:br>
              <a:rPr lang="en-US"/>
            </a:br>
            <a:r>
              <a:rPr lang="en-US" sz="2200" u="sng">
                <a:solidFill>
                  <a:schemeClr val="hlink"/>
                </a:solidFill>
                <a:hlinkClick r:id="rId3"/>
              </a:rPr>
              <a:t>https://counseling.ucr.edu/group-therapy</a:t>
            </a:r>
            <a:endParaRPr sz="2200"/>
          </a:p>
        </p:txBody>
      </p:sp>
      <p:sp>
        <p:nvSpPr>
          <p:cNvPr id="132" name="Google Shape;132;gb887448ebd_1_12"/>
          <p:cNvSpPr txBox="1"/>
          <p:nvPr>
            <p:ph idx="1" type="body"/>
          </p:nvPr>
        </p:nvSpPr>
        <p:spPr>
          <a:xfrm>
            <a:off x="540489" y="191068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work with others who share common concerns</a:t>
            </a:r>
            <a:endParaRPr sz="2200"/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讨论大家的问题并提供反馈，互相支持</a:t>
            </a:r>
            <a:endParaRPr sz="2200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  <a:p>
            <a:pPr indent="-3683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每一组都有6-12个成员和2个心理咨询师，每周有60-90分钟的session，前几次注重建立信任</a:t>
            </a:r>
            <a:endParaRPr sz="2200"/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进行group therapy前会有pre-screening session并和leader进行面谈</a:t>
            </a:r>
            <a:endParaRPr sz="2200"/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如果认为当前的组不适合你，可以联系CAPS退出</a:t>
            </a:r>
            <a:endParaRPr sz="2200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  <a:p>
            <a:pPr indent="-3683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skills group：和therapy group不同，3-10次1小时的session</a:t>
            </a:r>
            <a:endParaRPr sz="2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b887448ebd_1_18"/>
          <p:cNvSpPr txBox="1"/>
          <p:nvPr>
            <p:ph type="title"/>
          </p:nvPr>
        </p:nvSpPr>
        <p:spPr>
          <a:xfrm>
            <a:off x="540500" y="322600"/>
            <a:ext cx="11651400" cy="132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</a:pPr>
            <a:r>
              <a:rPr b="1" lang="en-US">
                <a:solidFill>
                  <a:schemeClr val="accent6"/>
                </a:solidFill>
              </a:rPr>
              <a:t>Psychiatric Services</a:t>
            </a:r>
            <a:br>
              <a:rPr lang="en-US" sz="2200"/>
            </a:br>
            <a:r>
              <a:rPr lang="en-US" sz="2200" u="sng">
                <a:solidFill>
                  <a:schemeClr val="hlink"/>
                </a:solidFill>
                <a:hlinkClick r:id="rId3"/>
              </a:rPr>
              <a:t>https://counseling.ucr.edu/psychiatric-services</a:t>
            </a:r>
            <a:endParaRPr sz="2200"/>
          </a:p>
        </p:txBody>
      </p:sp>
      <p:sp>
        <p:nvSpPr>
          <p:cNvPr id="138" name="Google Shape;138;gb887448ebd_1_18"/>
          <p:cNvSpPr txBox="1"/>
          <p:nvPr>
            <p:ph idx="1" type="body"/>
          </p:nvPr>
        </p:nvSpPr>
        <p:spPr>
          <a:xfrm>
            <a:off x="540489" y="191068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如果心理咨询师认为你需要药物治疗，会把你refer到SHS或者校外的psychiatrist</a:t>
            </a:r>
            <a:endParaRPr sz="2200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  <a:p>
            <a:pPr indent="-3683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将现有的（校外的）psychiatric prescription转到校内</a:t>
            </a:r>
            <a:endParaRPr sz="2200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  <a:p>
            <a:pPr indent="-3683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预约SHS的psychiatrist：打电话951-827-3031或者线上预约</a:t>
            </a:r>
            <a:endParaRPr sz="2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b887448ebd_1_24"/>
          <p:cNvSpPr txBox="1"/>
          <p:nvPr>
            <p:ph type="title"/>
          </p:nvPr>
        </p:nvSpPr>
        <p:spPr>
          <a:xfrm>
            <a:off x="540500" y="322600"/>
            <a:ext cx="11651400" cy="132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</a:pPr>
            <a:r>
              <a:rPr b="1" lang="en-US">
                <a:solidFill>
                  <a:schemeClr val="accent6"/>
                </a:solidFill>
              </a:rPr>
              <a:t>LiveHealth Online</a:t>
            </a:r>
            <a:br>
              <a:rPr lang="en-US"/>
            </a:br>
            <a:r>
              <a:rPr lang="en-US" sz="2200" u="sng">
                <a:solidFill>
                  <a:schemeClr val="hlink"/>
                </a:solidFill>
                <a:hlinkClick r:id="rId3"/>
              </a:rPr>
              <a:t>https://counseling.ucr.edu/what-livehealth-online#behavioral_health_livehealth_online_</a:t>
            </a:r>
            <a:endParaRPr sz="2200"/>
          </a:p>
        </p:txBody>
      </p:sp>
      <p:sp>
        <p:nvSpPr>
          <p:cNvPr id="144" name="Google Shape;144;gb887448ebd_1_24"/>
          <p:cNvSpPr txBox="1"/>
          <p:nvPr>
            <p:ph idx="1" type="body"/>
          </p:nvPr>
        </p:nvSpPr>
        <p:spPr>
          <a:xfrm>
            <a:off x="540489" y="191068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24/7 线上视频咨询</a:t>
            </a:r>
            <a:endParaRPr sz="2200"/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medical和behavioral health相关的都有</a:t>
            </a:r>
            <a:endParaRPr sz="2200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  <a:p>
            <a:pPr indent="-3683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不是学校提供的服务，收费详情见网站</a:t>
            </a:r>
            <a:endParaRPr sz="2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主题​​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2020-12-23T20:57:33Z</dcterms:created>
  <dc:creator>969488705@qq.com</dc:creator>
</cp:coreProperties>
</file>